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89" r:id="rId3"/>
    <p:sldId id="257" r:id="rId4"/>
    <p:sldId id="258" r:id="rId6"/>
    <p:sldId id="262" r:id="rId7"/>
    <p:sldId id="316" r:id="rId8"/>
    <p:sldId id="263" r:id="rId9"/>
    <p:sldId id="259" r:id="rId10"/>
    <p:sldId id="266" r:id="rId11"/>
    <p:sldId id="291" r:id="rId12"/>
    <p:sldId id="290" r:id="rId13"/>
    <p:sldId id="292" r:id="rId14"/>
    <p:sldId id="308" r:id="rId15"/>
    <p:sldId id="317" r:id="rId16"/>
    <p:sldId id="309" r:id="rId17"/>
    <p:sldId id="318" r:id="rId18"/>
    <p:sldId id="303" r:id="rId19"/>
    <p:sldId id="305" r:id="rId20"/>
    <p:sldId id="311" r:id="rId21"/>
    <p:sldId id="312" r:id="rId22"/>
    <p:sldId id="293" r:id="rId23"/>
    <p:sldId id="268" r:id="rId24"/>
    <p:sldId id="306" r:id="rId25"/>
    <p:sldId id="307" r:id="rId26"/>
    <p:sldId id="314" r:id="rId27"/>
    <p:sldId id="294" r:id="rId28"/>
    <p:sldId id="315" r:id="rId29"/>
    <p:sldId id="295" r:id="rId30"/>
    <p:sldId id="313" r:id="rId31"/>
    <p:sldId id="319" r:id="rId32"/>
    <p:sldId id="296" r:id="rId33"/>
    <p:sldId id="297" r:id="rId34"/>
    <p:sldId id="278" r:id="rId35"/>
  </p:sldIdLst>
  <p:sldSz cx="12192000" cy="6858000"/>
  <p:notesSz cx="6858000" cy="9144000"/>
  <p:embeddedFontLst>
    <p:embeddedFont>
      <p:font typeface="幼圆" panose="02010509060101010101" pitchFamily="49" charset="-122"/>
      <p:regular r:id="rId40"/>
    </p:embeddedFont>
  </p:embeddedFontLst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21" userDrawn="1">
          <p15:clr>
            <a:srgbClr val="A4A3A4"/>
          </p15:clr>
        </p15:guide>
        <p15:guide id="2" pos="7242" userDrawn="1">
          <p15:clr>
            <a:srgbClr val="A4A3A4"/>
          </p15:clr>
        </p15:guide>
        <p15:guide id="4" orient="horz" pos="630" userDrawn="1">
          <p15:clr>
            <a:srgbClr val="A4A3A4"/>
          </p15:clr>
        </p15:guide>
        <p15:guide id="5" orient="horz" pos="38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000" name="淡写青春_v67fIN3I" initials="authorId_1396810044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9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6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546"/>
      </p:cViewPr>
      <p:guideLst>
        <p:guide pos="421"/>
        <p:guide pos="7242"/>
        <p:guide orient="horz" pos="630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1" Type="http://schemas.openxmlformats.org/officeDocument/2006/relationships/tags" Target="tags/tag1.xml"/><Relationship Id="rId40" Type="http://schemas.openxmlformats.org/officeDocument/2006/relationships/font" Target="fonts/font1.fntdata"/><Relationship Id="rId4" Type="http://schemas.openxmlformats.org/officeDocument/2006/relationships/slide" Target="slides/slide2.xml"/><Relationship Id="rId39" Type="http://schemas.openxmlformats.org/officeDocument/2006/relationships/commentAuthors" Target="commentAuthors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000" dt="2025-05-26T15:16:09.000" idx="-2142705457">
    <p:pos x="0" y="0"/>
    <p:text>第一个是它给的文件有点问题，第二个是可以提取的信息太少了
第三个是放弃的原因是太大了，然后下载其中一个项目的时候下到一半就中断了，之后就一直连不上，打开来404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7D19F0-3D2D-4227-9BAB-CE9CB786A5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5682C6-BE15-415E-9985-CDCE9943C8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735B-BF3B-4DDC-B9DF-4C54769B2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4884-D4D2-4D7B-8607-98BE690A5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735B-BF3B-4DDC-B9DF-4C54769B2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4884-D4D2-4D7B-8607-98BE690A5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735B-BF3B-4DDC-B9DF-4C54769B2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4884-D4D2-4D7B-8607-98BE690A5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735B-BF3B-4DDC-B9DF-4C54769B2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4884-D4D2-4D7B-8607-98BE690A5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735B-BF3B-4DDC-B9DF-4C54769B2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4884-D4D2-4D7B-8607-98BE690A5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735B-BF3B-4DDC-B9DF-4C54769B2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4884-D4D2-4D7B-8607-98BE690A5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735B-BF3B-4DDC-B9DF-4C54769B2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4884-D4D2-4D7B-8607-98BE690A5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735B-BF3B-4DDC-B9DF-4C54769B2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4884-D4D2-4D7B-8607-98BE690A5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735B-BF3B-4DDC-B9DF-4C54769B2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4884-D4D2-4D7B-8607-98BE690A5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735B-BF3B-4DDC-B9DF-4C54769B2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4884-D4D2-4D7B-8607-98BE690A5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A735B-BF3B-4DDC-B9DF-4C54769B2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04884-D4D2-4D7B-8607-98BE690A59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A735B-BF3B-4DDC-B9DF-4C54769B22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04884-D4D2-4D7B-8607-98BE690A594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框 12"/>
          <p:cNvSpPr txBox="1"/>
          <p:nvPr/>
        </p:nvSpPr>
        <p:spPr>
          <a:xfrm>
            <a:off x="2525587" y="1228935"/>
            <a:ext cx="7527234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 b="1" dirty="0">
                <a:solidFill>
                  <a:srgbClr val="9B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软件测试</a:t>
            </a:r>
            <a:r>
              <a:rPr lang="zh-CN" altLang="en-US" sz="4400" b="1" dirty="0">
                <a:solidFill>
                  <a:srgbClr val="9B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导论</a:t>
            </a:r>
            <a:endParaRPr lang="zh-CN" altLang="en-US" sz="4400" b="1" dirty="0">
              <a:solidFill>
                <a:srgbClr val="9B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r>
              <a:rPr lang="zh-CN" altLang="en-US" sz="4400" b="1" dirty="0">
                <a:solidFill>
                  <a:srgbClr val="9B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大作业</a:t>
            </a:r>
            <a:r>
              <a:rPr lang="zh-CN" altLang="en-US" sz="4400" b="1" dirty="0">
                <a:solidFill>
                  <a:srgbClr val="9B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答辩</a:t>
            </a:r>
            <a:endParaRPr lang="zh-CN" altLang="en-US" sz="4400" b="1" dirty="0">
              <a:solidFill>
                <a:srgbClr val="9B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921565" y="4505740"/>
            <a:ext cx="8004312" cy="1000635"/>
            <a:chOff x="1921565" y="4505740"/>
            <a:chExt cx="8004312" cy="1000635"/>
          </a:xfrm>
        </p:grpSpPr>
        <p:sp>
          <p:nvSpPr>
            <p:cNvPr id="14" name="文本框 13"/>
            <p:cNvSpPr txBox="1"/>
            <p:nvPr/>
          </p:nvSpPr>
          <p:spPr>
            <a:xfrm>
              <a:off x="1921565" y="4505740"/>
              <a:ext cx="288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 dirty="0">
                  <a:solidFill>
                    <a:schemeClr val="bg1"/>
                  </a:solidFill>
                </a:rPr>
                <a:t>专业：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【</a:t>
              </a:r>
              <a:r>
                <a:rPr lang="zh-CN" altLang="en-US" sz="2000" b="1" dirty="0">
                  <a:solidFill>
                    <a:schemeClr val="bg1"/>
                  </a:solidFill>
                </a:rPr>
                <a:t>汉语言文学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】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921565" y="5106265"/>
              <a:ext cx="288897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 dirty="0">
                  <a:solidFill>
                    <a:schemeClr val="bg1"/>
                  </a:solidFill>
                </a:rPr>
                <a:t>学号：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2019xxxxxxx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221895" y="4505740"/>
              <a:ext cx="288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 dirty="0">
                  <a:solidFill>
                    <a:schemeClr val="bg1"/>
                  </a:solidFill>
                </a:rPr>
                <a:t>指导人：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XXX</a:t>
              </a:r>
              <a:r>
                <a:rPr lang="zh-CN" altLang="en-US" sz="2000" b="1" dirty="0">
                  <a:solidFill>
                    <a:schemeClr val="bg1"/>
                  </a:solidFill>
                </a:rPr>
                <a:t>教授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221894" y="5106265"/>
              <a:ext cx="37039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 dirty="0">
                  <a:solidFill>
                    <a:schemeClr val="bg1"/>
                  </a:solidFill>
                </a:rPr>
                <a:t>答辩人：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JIAMU DESIGN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0" y="4193567"/>
            <a:ext cx="12192000" cy="1815548"/>
          </a:xfrm>
          <a:prstGeom prst="rect">
            <a:avLst/>
          </a:prstGeom>
          <a:solidFill>
            <a:srgbClr val="9B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525395" y="4707255"/>
            <a:ext cx="70624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信息科学技术学院</a:t>
            </a:r>
            <a:r>
              <a:rPr lang="en-US" altLang="zh-CN" sz="2000" b="1" dirty="0">
                <a:solidFill>
                  <a:schemeClr val="bg1"/>
                </a:solidFill>
              </a:rPr>
              <a:t> 22</a:t>
            </a:r>
            <a:r>
              <a:rPr lang="zh-CN" altLang="en-US" sz="2000" b="1" dirty="0">
                <a:solidFill>
                  <a:schemeClr val="bg1"/>
                </a:solidFill>
              </a:rPr>
              <a:t>级</a:t>
            </a:r>
            <a:r>
              <a:rPr lang="en-US" altLang="zh-CN" sz="2000" b="1" dirty="0">
                <a:solidFill>
                  <a:schemeClr val="bg1"/>
                </a:solidFill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</a:rPr>
              <a:t>元铭宇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信息科学技术学院</a:t>
            </a:r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 22</a:t>
            </a:r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级</a:t>
            </a:r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杨</a:t>
            </a:r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世航</a:t>
            </a:r>
            <a:endParaRPr lang="zh-CN" altLang="en-US" sz="2000" b="1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信息科学技术学院</a:t>
            </a:r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 22</a:t>
            </a:r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级</a:t>
            </a:r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蒋康悦</a:t>
            </a:r>
            <a:endParaRPr lang="zh-CN" altLang="en-US" sz="20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83880" y="802195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82955" y="3079750"/>
            <a:ext cx="110121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zh-CN" altLang="en-US" sz="4000" dirty="0">
                <a:latin typeface="兰米欣喜相逢" panose="02000503000000000000" charset="-122"/>
                <a:ea typeface="兰米欣喜相逢" panose="02000503000000000000" charset="-122"/>
                <a:sym typeface="+mn-ea"/>
              </a:rPr>
              <a:t>不同错误信息的结合下</a:t>
            </a:r>
            <a:r>
              <a:rPr kumimoji="1" lang="en-US" altLang="zh-CN" sz="4000" dirty="0">
                <a:latin typeface="兰米欣喜相逢" panose="02000503000000000000" charset="-122"/>
                <a:ea typeface="兰米欣喜相逢" panose="02000503000000000000" charset="-122"/>
                <a:sym typeface="+mn-ea"/>
              </a:rPr>
              <a:t>LLM</a:t>
            </a:r>
            <a:r>
              <a:rPr kumimoji="1" lang="zh-CN" altLang="en-US" sz="4000" dirty="0">
                <a:latin typeface="兰米欣喜相逢" panose="02000503000000000000" charset="-122"/>
                <a:ea typeface="兰米欣喜相逢" panose="02000503000000000000" charset="-122"/>
                <a:sym typeface="+mn-ea"/>
              </a:rPr>
              <a:t>的软件修复能力探究</a:t>
            </a:r>
            <a:endParaRPr kumimoji="1" lang="zh-CN" altLang="en-US" sz="4000" dirty="0">
              <a:latin typeface="兰米欣喜相逢" panose="02000503000000000000" charset="-122"/>
              <a:ea typeface="兰米欣喜相逢" panose="02000503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00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76469" y="1197782"/>
            <a:ext cx="7215809" cy="0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6469" y="539986"/>
            <a:ext cx="9989497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rgbClr val="9B0000"/>
                </a:solidFill>
              </a:rPr>
              <a:t>三</a:t>
            </a:r>
            <a:r>
              <a:rPr lang="zh-CN" altLang="en-US" sz="2400" b="1" dirty="0">
                <a:solidFill>
                  <a:srgbClr val="9B0000"/>
                </a:solidFill>
                <a:cs typeface="Arial" panose="020B0604020202020204" pitchFamily="34" charset="0"/>
              </a:rPr>
              <a:t>，</a:t>
            </a:r>
            <a:r>
              <a:rPr lang="zh-CN" altLang="en-US" sz="2400" b="1" dirty="0">
                <a:solidFill>
                  <a:srgbClr val="9B0000"/>
                </a:solidFill>
              </a:rPr>
              <a:t>具体的研究过程与实现</a:t>
            </a:r>
            <a:endParaRPr lang="zh-CN" altLang="en-US" sz="2400" b="1" dirty="0">
              <a:solidFill>
                <a:srgbClr val="9B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6134" y="1314559"/>
            <a:ext cx="11515438" cy="56311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/>
              <a:t>前期工作——数据集准备</a:t>
            </a:r>
            <a:endParaRPr lang="zh-CN" altLang="en-US" sz="3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Defects4J</a:t>
            </a:r>
            <a:r>
              <a:rPr lang="zh-CN" altLang="en-US" sz="1600" dirty="0">
                <a:solidFill>
                  <a:schemeClr val="tx1"/>
                </a:solidFill>
              </a:rPr>
              <a:t>：</a:t>
            </a:r>
            <a:r>
              <a:rPr lang="en-US" altLang="zh-CN" sz="1600" dirty="0">
                <a:solidFill>
                  <a:schemeClr val="tx1"/>
                </a:solidFill>
              </a:rPr>
              <a:t>Defects4J </a:t>
            </a:r>
            <a:r>
              <a:rPr lang="zh-CN" altLang="en-US" sz="1600" dirty="0">
                <a:solidFill>
                  <a:schemeClr val="tx1"/>
                </a:solidFill>
              </a:rPr>
              <a:t>是一个被广泛使用的、专为软件缺陷研究设计的</a:t>
            </a:r>
            <a:r>
              <a:rPr lang="en-US" altLang="zh-CN" sz="1600" dirty="0">
                <a:solidFill>
                  <a:schemeClr val="tx1"/>
                </a:solidFill>
              </a:rPr>
              <a:t> </a:t>
            </a:r>
            <a:r>
              <a:rPr lang="zh-CN" altLang="en-US" sz="1600" dirty="0">
                <a:solidFill>
                  <a:schemeClr val="tx1"/>
                </a:solidFill>
              </a:rPr>
              <a:t>真实</a:t>
            </a:r>
            <a:r>
              <a:rPr lang="en-US" altLang="zh-CN" sz="1600" dirty="0">
                <a:solidFill>
                  <a:schemeClr val="tx1"/>
                </a:solidFill>
              </a:rPr>
              <a:t> Java </a:t>
            </a:r>
            <a:r>
              <a:rPr lang="zh-CN" altLang="en-US" sz="1600" dirty="0">
                <a:solidFill>
                  <a:schemeClr val="tx1"/>
                </a:solidFill>
              </a:rPr>
              <a:t>项目缺陷数据集。该数据集包含多个</a:t>
            </a:r>
            <a:r>
              <a:rPr lang="en-US" altLang="zh-CN" sz="1600" dirty="0">
                <a:solidFill>
                  <a:schemeClr val="tx1"/>
                </a:solidFill>
              </a:rPr>
              <a:t> </a:t>
            </a:r>
            <a:r>
              <a:rPr lang="zh-CN" altLang="en-US" sz="1600" dirty="0">
                <a:solidFill>
                  <a:schemeClr val="tx1"/>
                </a:solidFill>
              </a:rPr>
              <a:t>工业级开源</a:t>
            </a:r>
            <a:r>
              <a:rPr lang="en-US" altLang="zh-CN" sz="1600" dirty="0">
                <a:solidFill>
                  <a:schemeClr val="tx1"/>
                </a:solidFill>
              </a:rPr>
              <a:t> Java </a:t>
            </a:r>
            <a:r>
              <a:rPr lang="zh-CN" altLang="en-US" sz="1600" dirty="0">
                <a:solidFill>
                  <a:schemeClr val="tx1"/>
                </a:solidFill>
              </a:rPr>
              <a:t>项目，每个项目中都提供了大量经过人工确认的</a:t>
            </a:r>
            <a:r>
              <a:rPr lang="en-US" altLang="zh-CN" sz="1600" dirty="0">
                <a:solidFill>
                  <a:schemeClr val="tx1"/>
                </a:solidFill>
              </a:rPr>
              <a:t> </a:t>
            </a:r>
            <a:r>
              <a:rPr lang="zh-CN" altLang="en-US" sz="1600" dirty="0">
                <a:solidFill>
                  <a:schemeClr val="tx1"/>
                </a:solidFill>
              </a:rPr>
              <a:t>真实缺陷（</a:t>
            </a:r>
            <a:r>
              <a:rPr lang="en-US" altLang="zh-CN" sz="1600" dirty="0">
                <a:solidFill>
                  <a:schemeClr val="tx1"/>
                </a:solidFill>
              </a:rPr>
              <a:t>buggy</a:t>
            </a:r>
            <a:r>
              <a:rPr lang="zh-CN" altLang="en-US" sz="1600" dirty="0">
                <a:solidFill>
                  <a:schemeClr val="tx1"/>
                </a:solidFill>
              </a:rPr>
              <a:t>）与修复版本（</a:t>
            </a:r>
            <a:r>
              <a:rPr lang="en-US" altLang="zh-CN" sz="1600" dirty="0">
                <a:solidFill>
                  <a:schemeClr val="tx1"/>
                </a:solidFill>
              </a:rPr>
              <a:t>fixed</a:t>
            </a:r>
            <a:r>
              <a:rPr lang="zh-CN" altLang="en-US" sz="1600" dirty="0">
                <a:solidFill>
                  <a:schemeClr val="tx1"/>
                </a:solidFill>
              </a:rPr>
              <a:t>）对，并配有可复现的回归测试用例。在本项目中，我们选择了里面的</a:t>
            </a:r>
            <a:r>
              <a:rPr lang="en-US" altLang="zh-CN" sz="1600" dirty="0">
                <a:solidFill>
                  <a:schemeClr val="tx1"/>
                </a:solidFill>
              </a:rPr>
              <a:t>Lang</a:t>
            </a:r>
            <a:r>
              <a:rPr lang="zh-CN" altLang="en-US" sz="1600" dirty="0">
                <a:solidFill>
                  <a:schemeClr val="tx1"/>
                </a:solidFill>
              </a:rPr>
              <a:t>项目共</a:t>
            </a:r>
            <a:r>
              <a:rPr lang="en-US" altLang="zh-CN" sz="1600" dirty="0">
                <a:solidFill>
                  <a:schemeClr val="tx1"/>
                </a:solidFill>
              </a:rPr>
              <a:t>63</a:t>
            </a:r>
            <a:r>
              <a:rPr lang="zh-CN" altLang="en-US" sz="1600" dirty="0">
                <a:solidFill>
                  <a:schemeClr val="tx1"/>
                </a:solidFill>
              </a:rPr>
              <a:t>份代码，涵盖了字符串处理、数字处理、对象工具类等。</a:t>
            </a:r>
            <a:endParaRPr lang="zh-CN" altLang="en-US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</a:rPr>
              <a:t>Bears Benchmark</a:t>
            </a:r>
            <a:r>
              <a:rPr lang="zh-CN" altLang="en-US" sz="1600" dirty="0">
                <a:solidFill>
                  <a:schemeClr val="tx1"/>
                </a:solidFill>
              </a:rPr>
              <a:t>：简称</a:t>
            </a:r>
            <a:r>
              <a:rPr lang="en-US" altLang="zh-CN" sz="1600" dirty="0">
                <a:solidFill>
                  <a:schemeClr val="tx1"/>
                </a:solidFill>
              </a:rPr>
              <a:t>Bears</a:t>
            </a:r>
            <a:r>
              <a:rPr lang="zh-CN" altLang="en-US" sz="1600" dirty="0">
                <a:solidFill>
                  <a:schemeClr val="tx1"/>
                </a:solidFill>
              </a:rPr>
              <a:t>，是</a:t>
            </a:r>
            <a:r>
              <a:rPr lang="en-US" altLang="zh-CN" sz="1600" dirty="0">
                <a:solidFill>
                  <a:schemeClr val="tx1"/>
                </a:solidFill>
              </a:rPr>
              <a:t>Java 8</a:t>
            </a:r>
            <a:r>
              <a:rPr lang="zh-CN" altLang="en-US" sz="1600" dirty="0">
                <a:solidFill>
                  <a:schemeClr val="tx1"/>
                </a:solidFill>
              </a:rPr>
              <a:t>中自动程序修复研究的</a:t>
            </a:r>
            <a:r>
              <a:rPr lang="en-US" altLang="zh-CN" sz="1600" dirty="0">
                <a:solidFill>
                  <a:schemeClr val="tx1"/>
                </a:solidFill>
              </a:rPr>
              <a:t>bug</a:t>
            </a:r>
            <a:r>
              <a:rPr lang="zh-CN" altLang="en-US" sz="1600" dirty="0">
                <a:solidFill>
                  <a:schemeClr val="tx1"/>
                </a:solidFill>
              </a:rPr>
              <a:t>基准。通过分析</a:t>
            </a:r>
            <a:r>
              <a:rPr lang="en-US" altLang="zh-CN" sz="1600" dirty="0">
                <a:solidFill>
                  <a:schemeClr val="tx1"/>
                </a:solidFill>
              </a:rPr>
              <a:t> GitHub </a:t>
            </a:r>
            <a:r>
              <a:rPr lang="zh-CN" altLang="en-US" sz="1600" dirty="0">
                <a:solidFill>
                  <a:schemeClr val="tx1"/>
                </a:solidFill>
              </a:rPr>
              <a:t>上开源项目在</a:t>
            </a:r>
            <a:r>
              <a:rPr lang="en-US" altLang="zh-CN" sz="1600" dirty="0">
                <a:solidFill>
                  <a:schemeClr val="tx1"/>
                </a:solidFill>
              </a:rPr>
              <a:t> Travis CI </a:t>
            </a:r>
            <a:r>
              <a:rPr lang="zh-CN" altLang="en-US" sz="1600" dirty="0">
                <a:solidFill>
                  <a:schemeClr val="tx1"/>
                </a:solidFill>
              </a:rPr>
              <a:t>持续集成平台上的构建记录，来自动收集程序错误及其修复补丁，选择了其中的</a:t>
            </a:r>
            <a:r>
              <a:rPr lang="en-US" altLang="zh-CN" sz="1600" dirty="0">
                <a:solidFill>
                  <a:schemeClr val="tx1"/>
                </a:solidFill>
              </a:rPr>
              <a:t>24</a:t>
            </a:r>
            <a:r>
              <a:rPr lang="zh-CN" altLang="en-US" sz="1600" dirty="0">
                <a:solidFill>
                  <a:schemeClr val="tx1"/>
                </a:solidFill>
              </a:rPr>
              <a:t>份项目代码。项目中的每个</a:t>
            </a:r>
            <a:r>
              <a:rPr lang="en-US" altLang="zh-CN" sz="1600" dirty="0">
                <a:solidFill>
                  <a:schemeClr val="tx1"/>
                </a:solidFill>
              </a:rPr>
              <a:t>commit</a:t>
            </a:r>
            <a:r>
              <a:rPr lang="zh-CN" altLang="en-US" sz="1600" dirty="0">
                <a:solidFill>
                  <a:schemeClr val="tx1"/>
                </a:solidFill>
              </a:rPr>
              <a:t>包括：</a:t>
            </a:r>
            <a:r>
              <a:rPr lang="en-US" altLang="zh-CN" sz="1600" dirty="0">
                <a:solidFill>
                  <a:schemeClr val="tx1"/>
                </a:solidFill>
              </a:rPr>
              <a:t>1</a:t>
            </a:r>
            <a:r>
              <a:rPr lang="zh-CN" altLang="en-US" sz="1600" dirty="0">
                <a:solidFill>
                  <a:schemeClr val="tx1"/>
                </a:solidFill>
              </a:rPr>
              <a:t>、错误版本的源代码；</a:t>
            </a:r>
            <a:r>
              <a:rPr lang="en-US" altLang="zh-CN" sz="1600" dirty="0">
                <a:solidFill>
                  <a:schemeClr val="tx1"/>
                </a:solidFill>
              </a:rPr>
              <a:t>2</a:t>
            </a:r>
            <a:r>
              <a:rPr lang="zh-CN" altLang="en-US" sz="1600" dirty="0">
                <a:solidFill>
                  <a:schemeClr val="tx1"/>
                </a:solidFill>
              </a:rPr>
              <a:t>、引发测试失败的测试用例；</a:t>
            </a:r>
            <a:r>
              <a:rPr lang="en-US" altLang="zh-CN" sz="1600" dirty="0">
                <a:solidFill>
                  <a:schemeClr val="tx1"/>
                </a:solidFill>
              </a:rPr>
              <a:t>3</a:t>
            </a:r>
            <a:r>
              <a:rPr lang="zh-CN" altLang="en-US" sz="1600" dirty="0">
                <a:solidFill>
                  <a:schemeClr val="tx1"/>
                </a:solidFill>
              </a:rPr>
              <a:t>、修复后的源代码；</a:t>
            </a:r>
            <a:r>
              <a:rPr lang="en-US" altLang="zh-CN" sz="1600" dirty="0">
                <a:solidFill>
                  <a:schemeClr val="tx1"/>
                </a:solidFill>
              </a:rPr>
              <a:t>4</a:t>
            </a:r>
            <a:r>
              <a:rPr lang="zh-CN" altLang="en-US" sz="1600" dirty="0">
                <a:solidFill>
                  <a:schemeClr val="tx1"/>
                </a:solidFill>
              </a:rPr>
              <a:t>、包含错误元数据的</a:t>
            </a:r>
            <a:r>
              <a:rPr lang="en-US" altLang="zh-CN" sz="1600" dirty="0">
                <a:solidFill>
                  <a:schemeClr val="tx1"/>
                </a:solidFill>
              </a:rPr>
              <a:t> bears.json </a:t>
            </a:r>
            <a:r>
              <a:rPr lang="zh-CN" altLang="en-US" sz="1600" dirty="0">
                <a:solidFill>
                  <a:schemeClr val="tx1"/>
                </a:solidFill>
              </a:rPr>
              <a:t>文件</a:t>
            </a:r>
            <a:endParaRPr lang="zh-CN" altLang="en-US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</a:rPr>
              <a:t>QuixBugs </a:t>
            </a:r>
            <a:r>
              <a:rPr lang="zh-CN" altLang="en-US" sz="1600" dirty="0">
                <a:solidFill>
                  <a:schemeClr val="tx1"/>
                </a:solidFill>
              </a:rPr>
              <a:t>基准测试包含</a:t>
            </a:r>
            <a:r>
              <a:rPr lang="en-US" altLang="zh-CN" sz="1600" dirty="0">
                <a:solidFill>
                  <a:schemeClr val="tx1"/>
                </a:solidFill>
              </a:rPr>
              <a:t> 40 </a:t>
            </a:r>
            <a:r>
              <a:rPr lang="zh-CN" altLang="en-US" sz="1600" dirty="0">
                <a:solidFill>
                  <a:schemeClr val="tx1"/>
                </a:solidFill>
              </a:rPr>
              <a:t>个来自</a:t>
            </a:r>
            <a:r>
              <a:rPr lang="en-US" altLang="zh-CN" sz="1600" dirty="0">
                <a:solidFill>
                  <a:schemeClr val="tx1"/>
                </a:solidFill>
              </a:rPr>
              <a:t> Quixey Challenge </a:t>
            </a:r>
            <a:r>
              <a:rPr lang="zh-CN" altLang="en-US" sz="1600" dirty="0">
                <a:solidFill>
                  <a:schemeClr val="tx1"/>
                </a:solidFill>
              </a:rPr>
              <a:t>的程序，这些程序均已翻译成</a:t>
            </a:r>
            <a:r>
              <a:rPr lang="en-US" altLang="zh-CN" sz="1600" dirty="0">
                <a:solidFill>
                  <a:schemeClr val="tx1"/>
                </a:solidFill>
              </a:rPr>
              <a:t> Python </a:t>
            </a:r>
            <a:r>
              <a:rPr lang="zh-CN" altLang="en-US" sz="1600" dirty="0">
                <a:solidFill>
                  <a:schemeClr val="tx1"/>
                </a:solidFill>
              </a:rPr>
              <a:t>和</a:t>
            </a:r>
            <a:r>
              <a:rPr lang="en-US" altLang="zh-CN" sz="1600" dirty="0">
                <a:solidFill>
                  <a:schemeClr val="tx1"/>
                </a:solidFill>
              </a:rPr>
              <a:t> Java </a:t>
            </a:r>
            <a:r>
              <a:rPr lang="zh-CN" altLang="en-US" sz="1600" dirty="0">
                <a:solidFill>
                  <a:schemeClr val="tx1"/>
                </a:solidFill>
              </a:rPr>
              <a:t>语言。每个程序都包含一行代码的缺陷，以及通过（如果可能）和失败的测试用例，缺陷分为</a:t>
            </a:r>
            <a:r>
              <a:rPr lang="en-US" altLang="zh-CN" sz="1600" dirty="0">
                <a:solidFill>
                  <a:schemeClr val="tx1"/>
                </a:solidFill>
              </a:rPr>
              <a:t> 14 </a:t>
            </a:r>
            <a:r>
              <a:rPr lang="zh-CN" altLang="en-US" sz="1600" dirty="0">
                <a:solidFill>
                  <a:schemeClr val="tx1"/>
                </a:solidFill>
              </a:rPr>
              <a:t>个缺陷类别，并且拥有多种测试框架。此外，程序的正确版本也可以通过</a:t>
            </a:r>
            <a:r>
              <a:rPr lang="en-US" altLang="zh-CN" sz="1600" dirty="0">
                <a:solidFill>
                  <a:schemeClr val="tx1"/>
                </a:solidFill>
              </a:rPr>
              <a:t>--correct</a:t>
            </a:r>
            <a:r>
              <a:rPr lang="zh-CN" altLang="en-US" sz="1600" dirty="0">
                <a:solidFill>
                  <a:schemeClr val="tx1"/>
                </a:solidFill>
              </a:rPr>
              <a:t>调用。在实验中我们选取了本数据集中</a:t>
            </a:r>
            <a:r>
              <a:rPr lang="en-US" altLang="zh-CN" sz="1600" dirty="0">
                <a:solidFill>
                  <a:schemeClr val="tx1"/>
                </a:solidFill>
              </a:rPr>
              <a:t>31</a:t>
            </a:r>
            <a:r>
              <a:rPr lang="zh-CN" altLang="en-US" sz="1600" dirty="0">
                <a:solidFill>
                  <a:schemeClr val="tx1"/>
                </a:solidFill>
              </a:rPr>
              <a:t>份</a:t>
            </a:r>
            <a:r>
              <a:rPr lang="en-US" altLang="zh-CN" sz="1600" dirty="0">
                <a:solidFill>
                  <a:schemeClr val="tx1"/>
                </a:solidFill>
              </a:rPr>
              <a:t>Python</a:t>
            </a:r>
            <a:r>
              <a:rPr lang="zh-CN" altLang="en-US" sz="1600" dirty="0">
                <a:solidFill>
                  <a:schemeClr val="tx1"/>
                </a:solidFill>
              </a:rPr>
              <a:t>代码和</a:t>
            </a:r>
            <a:r>
              <a:rPr lang="en-US" altLang="zh-CN" sz="1600" dirty="0">
                <a:solidFill>
                  <a:schemeClr val="tx1"/>
                </a:solidFill>
              </a:rPr>
              <a:t>pytest</a:t>
            </a:r>
            <a:r>
              <a:rPr lang="zh-CN" altLang="en-US" sz="1600" dirty="0">
                <a:solidFill>
                  <a:schemeClr val="tx1"/>
                </a:solidFill>
              </a:rPr>
              <a:t>测试框架。</a:t>
            </a:r>
            <a:endParaRPr lang="zh-CN" altLang="en-US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8123187" y="627449"/>
            <a:ext cx="2266516" cy="52197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en-US" altLang="zh-CN" sz="2800"/>
              <a:t>git</a:t>
            </a:r>
            <a:r>
              <a:rPr lang="en-US" altLang="zh-CN" sz="2800">
                <a:cs typeface="Arial" panose="020B0604020202020204" pitchFamily="34" charset="0"/>
              </a:rPr>
              <a:t>bug</a:t>
            </a:r>
            <a:r>
              <a:rPr lang="zh-CN" altLang="en-US" sz="2800">
                <a:cs typeface="Arial" panose="020B0604020202020204" pitchFamily="34" charset="0"/>
              </a:rPr>
              <a:t>-</a:t>
            </a:r>
            <a:r>
              <a:rPr lang="en-US" altLang="zh-CN" sz="2800">
                <a:cs typeface="Arial" panose="020B0604020202020204" pitchFamily="34" charset="0"/>
              </a:rPr>
              <a:t>java</a:t>
            </a:r>
            <a:r>
              <a:rPr lang="zh-CN" altLang="en-US" sz="2800">
                <a:cs typeface="Arial" panose="020B0604020202020204" pitchFamily="34" charset="0"/>
              </a:rPr>
              <a:t>？</a:t>
            </a:r>
            <a:endParaRPr lang="zh-CN" altLang="en-US" sz="280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8123138" y="1197734"/>
            <a:ext cx="2266516" cy="645160"/>
          </a:xfrm>
          <a:prstGeom prst="rect">
            <a:avLst/>
          </a:prstGeom>
        </p:spPr>
        <p:txBody>
          <a:bodyPr wrap="square" rtlCol="0">
            <a:spAutoFit/>
          </a:bodyPr>
          <a:p>
            <a:r>
              <a:rPr lang="en-US" altLang="zh-CN" sz="3600">
                <a:cs typeface="Arial" panose="020B0604020202020204" pitchFamily="34" charset="0"/>
              </a:rPr>
              <a:t>GHPR</a:t>
            </a:r>
            <a:r>
              <a:rPr lang="zh-CN" altLang="en-US" sz="3600">
                <a:cs typeface="Arial" panose="020B0604020202020204" pitchFamily="34" charset="0"/>
              </a:rPr>
              <a:t>？</a:t>
            </a:r>
            <a:endParaRPr lang="zh-CN" altLang="en-US" sz="360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9228367" y="1012949"/>
            <a:ext cx="2138680" cy="64516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en-US" altLang="zh-CN" sz="3600"/>
              <a:t>BugsInPy</a:t>
            </a:r>
            <a:endParaRPr lang="zh-CN" altLang="en-US" sz="36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5" grpId="1"/>
      <p:bldP spid="6" grpId="0"/>
      <p:bldP spid="6" grpId="1"/>
      <p:bldP spid="7" grpId="0"/>
      <p:bldP spid="7" grpId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76469" y="1197782"/>
            <a:ext cx="7215809" cy="0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6469" y="539986"/>
            <a:ext cx="10962011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rgbClr val="9B0000"/>
                </a:solidFill>
              </a:rPr>
              <a:t>三</a:t>
            </a:r>
            <a:r>
              <a:rPr lang="zh-CN" altLang="en-US" sz="2400" b="1" dirty="0">
                <a:solidFill>
                  <a:srgbClr val="9B0000"/>
                </a:solidFill>
                <a:cs typeface="Arial" panose="020B0604020202020204" pitchFamily="34" charset="0"/>
              </a:rPr>
              <a:t>，</a:t>
            </a:r>
            <a:r>
              <a:rPr lang="zh-CN" altLang="en-US" sz="2400" b="1" dirty="0">
                <a:solidFill>
                  <a:srgbClr val="9B0000"/>
                </a:solidFill>
              </a:rPr>
              <a:t>具体的研究过程与实现</a:t>
            </a:r>
            <a:endParaRPr lang="zh-CN" altLang="en-US" sz="2400" b="1" dirty="0">
              <a:solidFill>
                <a:srgbClr val="9B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6484" y="1369905"/>
            <a:ext cx="11515438" cy="42217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/>
              <a:t>中期工作——数据集处理</a:t>
            </a:r>
            <a:endParaRPr lang="zh-CN" altLang="en-US" sz="3600" dirty="0"/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tx1"/>
                </a:solidFill>
              </a:rPr>
              <a:t>步骤一：定位</a:t>
            </a:r>
            <a:r>
              <a:rPr lang="en-US" altLang="zh-CN" sz="2200" dirty="0">
                <a:solidFill>
                  <a:schemeClr val="tx1"/>
                </a:solidFill>
              </a:rPr>
              <a:t>buggy</a:t>
            </a:r>
            <a:r>
              <a:rPr lang="zh-CN" altLang="en-US" sz="2200" dirty="0">
                <a:solidFill>
                  <a:schemeClr val="tx1"/>
                </a:solidFill>
              </a:rPr>
              <a:t>代码在源代码中的位置</a:t>
            </a:r>
            <a:endParaRPr lang="zh-CN" altLang="en-US" sz="2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tx1"/>
                </a:solidFill>
              </a:rPr>
              <a:t>步骤二：提取相关测试信息，如出错的</a:t>
            </a:r>
            <a:r>
              <a:rPr lang="en-US" altLang="zh-CN" sz="2200" dirty="0">
                <a:solidFill>
                  <a:schemeClr val="tx1"/>
                </a:solidFill>
              </a:rPr>
              <a:t>test</a:t>
            </a:r>
            <a:r>
              <a:rPr lang="zh-CN" altLang="en-US" sz="2200" dirty="0">
                <a:solidFill>
                  <a:schemeClr val="tx1"/>
                </a:solidFill>
              </a:rPr>
              <a:t>代码，具体的</a:t>
            </a:r>
            <a:r>
              <a:rPr lang="en-US" altLang="zh-CN" sz="2200" dirty="0">
                <a:solidFill>
                  <a:schemeClr val="tx1"/>
                </a:solidFill>
              </a:rPr>
              <a:t>assert error</a:t>
            </a:r>
            <a:r>
              <a:rPr lang="zh-CN" altLang="en-US" sz="2200" dirty="0">
                <a:solidFill>
                  <a:schemeClr val="tx1"/>
                </a:solidFill>
              </a:rPr>
              <a:t>，错误与正确的输入输出等等</a:t>
            </a:r>
            <a:endParaRPr lang="zh-CN" altLang="en-US" sz="2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tx1"/>
                </a:solidFill>
              </a:rPr>
              <a:t>步骤三：通过自动化脚本整合信息到统一格式的</a:t>
            </a:r>
            <a:r>
              <a:rPr lang="en-US" altLang="zh-CN" sz="2200" dirty="0">
                <a:solidFill>
                  <a:schemeClr val="tx1"/>
                </a:solidFill>
              </a:rPr>
              <a:t>prompt</a:t>
            </a:r>
            <a:endParaRPr lang="en-US" altLang="zh-CN" sz="2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tx1"/>
                </a:solidFill>
              </a:rPr>
              <a:t>步骤四：按照事先调研确定好的顺序调整</a:t>
            </a:r>
            <a:r>
              <a:rPr lang="en-US" altLang="zh-CN" sz="2200" dirty="0">
                <a:solidFill>
                  <a:schemeClr val="tx1"/>
                </a:solidFill>
              </a:rPr>
              <a:t>/</a:t>
            </a:r>
            <a:r>
              <a:rPr lang="zh-CN" altLang="en-US" sz="2200" dirty="0">
                <a:solidFill>
                  <a:schemeClr val="tx1"/>
                </a:solidFill>
              </a:rPr>
              <a:t>消去部分信息后，通过自动化对话脚本喂给</a:t>
            </a:r>
            <a:r>
              <a:rPr lang="en-US" altLang="zh-CN" sz="2200" dirty="0">
                <a:solidFill>
                  <a:schemeClr val="tx1"/>
                </a:solidFill>
              </a:rPr>
              <a:t>LLM</a:t>
            </a:r>
            <a:endParaRPr lang="en-US" altLang="zh-CN" sz="2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tx1"/>
                </a:solidFill>
              </a:rPr>
              <a:t>步骤五：获得</a:t>
            </a:r>
            <a:r>
              <a:rPr lang="en-US" altLang="zh-CN" sz="2200" dirty="0">
                <a:solidFill>
                  <a:schemeClr val="tx1"/>
                </a:solidFill>
              </a:rPr>
              <a:t>LLM</a:t>
            </a:r>
            <a:r>
              <a:rPr lang="zh-CN" altLang="en-US" sz="2200" dirty="0">
                <a:solidFill>
                  <a:schemeClr val="tx1"/>
                </a:solidFill>
              </a:rPr>
              <a:t>反馈后，整合到</a:t>
            </a:r>
            <a:r>
              <a:rPr lang="en-US" altLang="zh-CN" sz="2200" dirty="0">
                <a:solidFill>
                  <a:schemeClr val="tx1"/>
                </a:solidFill>
              </a:rPr>
              <a:t>buggy</a:t>
            </a:r>
            <a:r>
              <a:rPr lang="zh-CN" altLang="en-US" sz="2200" dirty="0">
                <a:solidFill>
                  <a:schemeClr val="tx1"/>
                </a:solidFill>
              </a:rPr>
              <a:t>代码后进行</a:t>
            </a:r>
            <a:r>
              <a:rPr lang="en-US" altLang="zh-CN" sz="2200" dirty="0">
                <a:solidFill>
                  <a:schemeClr val="tx1"/>
                </a:solidFill>
              </a:rPr>
              <a:t>test</a:t>
            </a:r>
            <a:endParaRPr lang="en-US" altLang="zh-CN" sz="22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200" dirty="0">
                <a:solidFill>
                  <a:schemeClr val="tx1"/>
                </a:solidFill>
              </a:rPr>
              <a:t>步骤六：从</a:t>
            </a:r>
            <a:r>
              <a:rPr lang="en-US" altLang="zh-CN" sz="2200" dirty="0">
                <a:solidFill>
                  <a:schemeClr val="tx1"/>
                </a:solidFill>
              </a:rPr>
              <a:t>log</a:t>
            </a:r>
            <a:r>
              <a:rPr lang="zh-CN" altLang="en-US" sz="2200" dirty="0">
                <a:solidFill>
                  <a:schemeClr val="tx1"/>
                </a:solidFill>
              </a:rPr>
              <a:t>日志中收集信息并且整合分析</a:t>
            </a:r>
            <a:endParaRPr lang="zh-CN" altLang="en-US" sz="2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76469" y="1197782"/>
            <a:ext cx="7215809" cy="0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6469" y="539986"/>
            <a:ext cx="10962011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rgbClr val="9B0000"/>
                </a:solidFill>
              </a:rPr>
              <a:t>三</a:t>
            </a:r>
            <a:r>
              <a:rPr lang="zh-CN" altLang="en-US" sz="2400" b="1" dirty="0">
                <a:solidFill>
                  <a:srgbClr val="9B0000"/>
                </a:solidFill>
                <a:cs typeface="Arial" panose="020B0604020202020204" pitchFamily="34" charset="0"/>
              </a:rPr>
              <a:t>，</a:t>
            </a:r>
            <a:r>
              <a:rPr lang="zh-CN" altLang="en-US" sz="2400" b="1" dirty="0">
                <a:solidFill>
                  <a:srgbClr val="9B0000"/>
                </a:solidFill>
              </a:rPr>
              <a:t>具体的研究过程与实现--</a:t>
            </a:r>
            <a:r>
              <a:rPr lang="en-US" altLang="zh-CN" sz="2400" b="1" dirty="0">
                <a:solidFill>
                  <a:srgbClr val="9B0000"/>
                </a:solidFill>
              </a:rPr>
              <a:t>Defects4J</a:t>
            </a:r>
            <a:r>
              <a:rPr lang="zh-CN" altLang="en-US" sz="2400" b="1" dirty="0">
                <a:solidFill>
                  <a:srgbClr val="9B0000"/>
                </a:solidFill>
              </a:rPr>
              <a:t>数据集</a:t>
            </a:r>
            <a:endParaRPr lang="zh-CN" altLang="en-US" sz="2400" b="1" dirty="0">
              <a:solidFill>
                <a:srgbClr val="9B0000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576507" y="1431471"/>
            <a:ext cx="3710305" cy="429895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 sz="2200"/>
              <a:t>第一板块：</a:t>
            </a:r>
            <a:r>
              <a:rPr lang="en-US" altLang="zh-CN" sz="2200">
                <a:cs typeface="Arial" panose="020B0604020202020204" pitchFamily="34" charset="0"/>
              </a:rPr>
              <a:t>generate_prompt</a:t>
            </a:r>
            <a:endParaRPr lang="zh-CN" altLang="en-US" sz="220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11306" y="2324611"/>
            <a:ext cx="6568103" cy="4028349"/>
          </a:xfrm>
          <a:prstGeom prst="rect">
            <a:avLst/>
          </a:prstGeom>
        </p:spPr>
        <p:txBody>
          <a:bodyPr wrap="square" rtlCol="0">
            <a:noAutofit/>
          </a:bodyPr>
          <a:p>
            <a:pPr algn="l"/>
            <a:r>
              <a:rPr lang="en-US" altLang="zh-CN" sz="2000"/>
              <a:t>1. </a:t>
            </a:r>
            <a:r>
              <a:rPr lang="zh-CN" altLang="en-US" sz="2000"/>
              <a:t>先通过</a:t>
            </a:r>
            <a:r>
              <a:rPr lang="en-US" altLang="zh-CN" sz="2000"/>
              <a:t>defects4j checkout -p {PROJECT} -v {VERSION} -w</a:t>
            </a:r>
            <a:r>
              <a:rPr lang="zh-CN" altLang="en-US" sz="2000"/>
              <a:t>命令检出</a:t>
            </a:r>
            <a:r>
              <a:rPr lang="en-US" altLang="zh-CN" sz="2000"/>
              <a:t>buggy</a:t>
            </a:r>
            <a:r>
              <a:rPr lang="zh-CN" altLang="en-US" sz="2000"/>
              <a:t>版本然后编译</a:t>
            </a:r>
            <a:endParaRPr lang="zh-CN" altLang="en-US" sz="2000"/>
          </a:p>
          <a:p>
            <a:pPr algn="l"/>
            <a:r>
              <a:rPr lang="en-US" altLang="zh-CN" sz="2000"/>
              <a:t>2.</a:t>
            </a:r>
            <a:r>
              <a:rPr lang="zh-CN" altLang="en-US" sz="2000"/>
              <a:t> 利用自动化脚本找到</a:t>
            </a:r>
            <a:r>
              <a:rPr lang="en-US" altLang="zh-CN" sz="2000"/>
              <a:t>buggy</a:t>
            </a:r>
            <a:r>
              <a:rPr lang="zh-CN" altLang="en-US" sz="2000"/>
              <a:t>代码所在文件路径</a:t>
            </a:r>
            <a:endParaRPr lang="zh-CN" altLang="en-US" sz="2000"/>
          </a:p>
          <a:p>
            <a:pPr algn="l"/>
            <a:r>
              <a:rPr lang="zh-CN" altLang="en-US" sz="2000"/>
              <a:t>并且通过正则比对来提取</a:t>
            </a:r>
            <a:r>
              <a:rPr lang="en-US" altLang="zh-CN" sz="2000"/>
              <a:t>buggy</a:t>
            </a:r>
            <a:r>
              <a:rPr lang="zh-CN" altLang="en-US" sz="2000"/>
              <a:t>代码</a:t>
            </a:r>
            <a:endParaRPr lang="zh-CN" altLang="en-US" sz="2000"/>
          </a:p>
          <a:p>
            <a:pPr algn="l"/>
            <a:r>
              <a:rPr lang="en-US" altLang="zh-CN" sz="2000"/>
              <a:t>3. </a:t>
            </a:r>
            <a:r>
              <a:rPr lang="zh-CN" altLang="en-US" sz="2000"/>
              <a:t>再运行</a:t>
            </a:r>
            <a:r>
              <a:rPr lang="en-US" altLang="zh-CN" sz="2000"/>
              <a:t>defects4j export -p tests.trigger -w . </a:t>
            </a:r>
            <a:r>
              <a:rPr lang="zh-CN" altLang="en-US" sz="2000"/>
              <a:t>命令</a:t>
            </a:r>
            <a:endParaRPr lang="zh-CN" altLang="en-US" sz="2000"/>
          </a:p>
          <a:p>
            <a:pPr algn="l"/>
            <a:r>
              <a:rPr lang="zh-CN" altLang="en-US" sz="2000"/>
              <a:t>获取</a:t>
            </a:r>
            <a:r>
              <a:rPr lang="en-US" altLang="zh-CN" sz="2000"/>
              <a:t>test</a:t>
            </a:r>
            <a:r>
              <a:rPr lang="zh-CN" altLang="en-US" sz="2000"/>
              <a:t>相关信息</a:t>
            </a:r>
            <a:endParaRPr lang="zh-CN" altLang="en-US" sz="2000"/>
          </a:p>
          <a:p>
            <a:pPr algn="l"/>
            <a:r>
              <a:rPr lang="en-US" altLang="zh-CN" sz="2000"/>
              <a:t>4.</a:t>
            </a:r>
            <a:r>
              <a:rPr lang="zh-CN" altLang="en-US" sz="2000"/>
              <a:t> 调用开源项目</a:t>
            </a:r>
            <a:r>
              <a:rPr lang="en-US" altLang="zh-CN" sz="2000"/>
              <a:t>ChatRepair</a:t>
            </a:r>
            <a:r>
              <a:rPr lang="zh-CN" altLang="en-US" sz="2000"/>
              <a:t>中的函数提取未通过</a:t>
            </a:r>
            <a:endParaRPr lang="zh-CN" altLang="en-US" sz="2000"/>
          </a:p>
          <a:p>
            <a:pPr algn="l"/>
            <a:r>
              <a:rPr lang="zh-CN" altLang="en-US" sz="2000"/>
              <a:t>测试的</a:t>
            </a:r>
            <a:r>
              <a:rPr lang="en-US" altLang="zh-CN" sz="2000"/>
              <a:t>method</a:t>
            </a:r>
            <a:endParaRPr lang="en-US" altLang="zh-CN" sz="2000"/>
          </a:p>
          <a:p>
            <a:pPr algn="l"/>
            <a:r>
              <a:rPr lang="en-US" altLang="zh-CN" sz="2000"/>
              <a:t>5. </a:t>
            </a:r>
            <a:r>
              <a:rPr lang="zh-CN" altLang="en-US" sz="2000"/>
              <a:t>将收集到的信息合并到类型为</a:t>
            </a:r>
            <a:r>
              <a:rPr lang="en-US" altLang="zh-CN" sz="2000"/>
              <a:t>markdown</a:t>
            </a:r>
            <a:r>
              <a:rPr lang="zh-CN" altLang="en-US" sz="2000"/>
              <a:t>的</a:t>
            </a:r>
            <a:endParaRPr lang="zh-CN" altLang="en-US" sz="2000"/>
          </a:p>
          <a:p>
            <a:pPr algn="l"/>
            <a:r>
              <a:rPr lang="en-US" altLang="zh-CN" sz="2000"/>
              <a:t>prompt</a:t>
            </a:r>
            <a:r>
              <a:rPr lang="zh-CN" altLang="en-US" sz="2000"/>
              <a:t>文件中</a:t>
            </a:r>
            <a:endParaRPr lang="zh-CN" altLang="en-US" sz="2000"/>
          </a:p>
          <a:p>
            <a:pPr algn="l"/>
            <a:r>
              <a:rPr lang="en-US" altLang="zh-CN" sz="2000"/>
              <a:t>6. </a:t>
            </a:r>
            <a:r>
              <a:rPr lang="zh-CN" altLang="en-US" sz="2000"/>
              <a:t>对于打乱顺序的和消融实验，会额外进行一次处理</a:t>
            </a:r>
            <a:endParaRPr lang="en-US" altLang="zh-CN" sz="2000"/>
          </a:p>
        </p:txBody>
      </p:sp>
      <p:pic>
        <p:nvPicPr>
          <p:cNvPr id="11" name="图片 10" descr="upload_post_object_v2_12901885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9771" y="1781748"/>
            <a:ext cx="4931229" cy="3990402"/>
          </a:xfrm>
          <a:prstGeom prst="rect">
            <a:avLst/>
          </a:prstGeom>
        </p:spPr>
      </p:pic>
      <p:pic>
        <p:nvPicPr>
          <p:cNvPr id="8" name="图片 7" descr="upload_post_object_v2_20295054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922" y="2041577"/>
            <a:ext cx="5972251" cy="2986126"/>
          </a:xfrm>
          <a:prstGeom prst="rect">
            <a:avLst/>
          </a:prstGeom>
        </p:spPr>
      </p:pic>
      <p:pic>
        <p:nvPicPr>
          <p:cNvPr id="9" name="图片 8" descr="upload_post_object_v2_31490613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52" y="1862001"/>
            <a:ext cx="85344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76469" y="1197782"/>
            <a:ext cx="7215809" cy="0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6469" y="539986"/>
            <a:ext cx="10962011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rgbClr val="9B0000"/>
                </a:solidFill>
              </a:rPr>
              <a:t>三</a:t>
            </a:r>
            <a:r>
              <a:rPr lang="zh-CN" altLang="en-US" sz="2400" b="1" dirty="0">
                <a:solidFill>
                  <a:srgbClr val="9B0000"/>
                </a:solidFill>
                <a:cs typeface="Arial" panose="020B0604020202020204" pitchFamily="34" charset="0"/>
              </a:rPr>
              <a:t>，</a:t>
            </a:r>
            <a:r>
              <a:rPr lang="zh-CN" altLang="en-US" sz="2400" b="1" dirty="0">
                <a:solidFill>
                  <a:srgbClr val="9B0000"/>
                </a:solidFill>
              </a:rPr>
              <a:t>具体的研究过程与实现</a:t>
            </a:r>
            <a:endParaRPr lang="zh-CN" altLang="en-US" sz="2400" b="1" dirty="0">
              <a:solidFill>
                <a:srgbClr val="9B0000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7066346" y="1369905"/>
            <a:ext cx="3710305" cy="429895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 sz="2200"/>
              <a:t>第一板块：</a:t>
            </a:r>
            <a:r>
              <a:rPr lang="en-US" altLang="zh-CN" sz="2200">
                <a:cs typeface="Arial" panose="020B0604020202020204" pitchFamily="34" charset="0"/>
              </a:rPr>
              <a:t>generate_prompt</a:t>
            </a:r>
            <a:endParaRPr lang="zh-CN" altLang="en-US" sz="2200"/>
          </a:p>
        </p:txBody>
      </p:sp>
      <p:pic>
        <p:nvPicPr>
          <p:cNvPr id="2" name="图片 1" descr="upload_post_object_v2_1979023533"/>
          <p:cNvPicPr>
            <a:picLocks noChangeAspect="1"/>
          </p:cNvPicPr>
          <p:nvPr/>
        </p:nvPicPr>
        <p:blipFill>
          <a:blip r:embed="rId1"/>
          <a:srcRect b="5957"/>
          <a:stretch>
            <a:fillRect/>
          </a:stretch>
        </p:blipFill>
        <p:spPr>
          <a:xfrm>
            <a:off x="449784" y="1369905"/>
            <a:ext cx="5041476" cy="5333794"/>
          </a:xfrm>
          <a:prstGeom prst="rect">
            <a:avLst/>
          </a:prstGeom>
        </p:spPr>
      </p:pic>
      <p:pic>
        <p:nvPicPr>
          <p:cNvPr id="3" name="图片 2" descr="upload_post_object_v2_3941088634"/>
          <p:cNvPicPr>
            <a:picLocks noChangeAspect="1"/>
          </p:cNvPicPr>
          <p:nvPr/>
        </p:nvPicPr>
        <p:blipFill>
          <a:blip r:embed="rId2"/>
          <a:srcRect l="2912" r="2730" b="20067"/>
          <a:stretch>
            <a:fillRect/>
          </a:stretch>
        </p:blipFill>
        <p:spPr>
          <a:xfrm>
            <a:off x="4779821" y="3461818"/>
            <a:ext cx="7297890" cy="2558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76469" y="1197782"/>
            <a:ext cx="7215809" cy="0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6469" y="539986"/>
            <a:ext cx="10962011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rgbClr val="9B0000"/>
                </a:solidFill>
              </a:rPr>
              <a:t>三</a:t>
            </a:r>
            <a:r>
              <a:rPr lang="zh-CN" altLang="en-US" sz="2400" b="1" dirty="0">
                <a:solidFill>
                  <a:srgbClr val="9B0000"/>
                </a:solidFill>
                <a:cs typeface="Arial" panose="020B0604020202020204" pitchFamily="34" charset="0"/>
              </a:rPr>
              <a:t>，</a:t>
            </a:r>
            <a:r>
              <a:rPr lang="zh-CN" altLang="en-US" sz="2400" b="1" dirty="0">
                <a:solidFill>
                  <a:srgbClr val="9B0000"/>
                </a:solidFill>
              </a:rPr>
              <a:t>具体的研究过程与实现--</a:t>
            </a:r>
            <a:r>
              <a:rPr lang="en-US" altLang="zh-CN" sz="2400" b="1" dirty="0">
                <a:solidFill>
                  <a:srgbClr val="9B0000"/>
                </a:solidFill>
              </a:rPr>
              <a:t>Defects4J</a:t>
            </a:r>
            <a:r>
              <a:rPr lang="zh-CN" altLang="en-US" sz="2400" b="1" dirty="0">
                <a:solidFill>
                  <a:srgbClr val="9B0000"/>
                </a:solidFill>
              </a:rPr>
              <a:t>数据集</a:t>
            </a:r>
            <a:endParaRPr lang="zh-CN" altLang="en-US" sz="2400" b="1" dirty="0">
              <a:solidFill>
                <a:srgbClr val="9B0000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576507" y="1431471"/>
            <a:ext cx="3523615" cy="429895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 sz="2200"/>
              <a:t>第</a:t>
            </a:r>
            <a:r>
              <a:rPr lang="zh-CN" altLang="en-US" sz="2200">
                <a:cs typeface="Arial" panose="020B0604020202020204" pitchFamily="34" charset="0"/>
              </a:rPr>
              <a:t>二</a:t>
            </a:r>
            <a:r>
              <a:rPr lang="zh-CN" altLang="en-US" sz="2200"/>
              <a:t>板块：</a:t>
            </a:r>
            <a:r>
              <a:rPr lang="en-US" altLang="zh-CN" sz="2200"/>
              <a:t>debug_with_llm</a:t>
            </a:r>
            <a:endParaRPr lang="zh-CN" altLang="en-US" sz="220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576484" y="1862063"/>
            <a:ext cx="5740789" cy="959234"/>
          </a:xfrm>
          <a:prstGeom prst="rect">
            <a:avLst/>
          </a:prstGeom>
        </p:spPr>
        <p:txBody>
          <a:bodyPr wrap="square" rtlCol="0">
            <a:noAutofit/>
          </a:bodyPr>
          <a:p>
            <a:pPr algn="l"/>
            <a:r>
              <a:rPr lang="en-US" altLang="zh-CN" sz="2000"/>
              <a:t>1. </a:t>
            </a:r>
            <a:r>
              <a:rPr lang="zh-CN" altLang="en-US" sz="2000"/>
              <a:t>在</a:t>
            </a:r>
            <a:r>
              <a:rPr lang="en-US" altLang="zh-CN" sz="2000"/>
              <a:t>communicate.py</a:t>
            </a:r>
            <a:r>
              <a:rPr lang="zh-CN" altLang="en-US" sz="2000"/>
              <a:t>中写了与</a:t>
            </a:r>
            <a:r>
              <a:rPr lang="en-US" altLang="zh-CN" sz="2000"/>
              <a:t>deepseek</a:t>
            </a:r>
            <a:r>
              <a:rPr lang="zh-CN" altLang="en-US" sz="2000"/>
              <a:t>交互的脚本，通过读取</a:t>
            </a:r>
            <a:r>
              <a:rPr lang="en-US" altLang="zh-CN" sz="2000"/>
              <a:t>prompt.md</a:t>
            </a:r>
            <a:r>
              <a:rPr lang="zh-CN" altLang="en-US" sz="2000"/>
              <a:t>的内容，并且加了一些限制语句来规范</a:t>
            </a:r>
            <a:r>
              <a:rPr lang="en-US" altLang="zh-CN" sz="2000"/>
              <a:t>ds</a:t>
            </a:r>
            <a:r>
              <a:rPr lang="zh-CN" altLang="en-US" sz="2000"/>
              <a:t>的回复。</a:t>
            </a:r>
            <a:endParaRPr lang="zh-CN" altLang="en-US" sz="2000"/>
          </a:p>
          <a:p>
            <a:pPr algn="l"/>
            <a:endParaRPr lang="en-US" altLang="zh-CN" sz="2000">
              <a:solidFill>
                <a:srgbClr val="FF0000"/>
              </a:solidFill>
            </a:endParaRPr>
          </a:p>
        </p:txBody>
      </p:sp>
      <p:pic>
        <p:nvPicPr>
          <p:cNvPr id="2" name="图片 1" descr="upload_post_object_v2_18957619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3661" y="1431471"/>
            <a:ext cx="4347482" cy="4082143"/>
          </a:xfrm>
          <a:prstGeom prst="rect">
            <a:avLst/>
          </a:prstGeom>
        </p:spPr>
      </p:pic>
      <p:pic>
        <p:nvPicPr>
          <p:cNvPr id="9" name="图片 8" descr="upload_post_object_v2_11420633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84" y="3837148"/>
            <a:ext cx="8534400" cy="1676400"/>
          </a:xfrm>
          <a:prstGeom prst="rect">
            <a:avLst/>
          </a:prstGeom>
        </p:spPr>
      </p:pic>
      <p:pic>
        <p:nvPicPr>
          <p:cNvPr id="11" name="图片 10" descr="upload_post_object_v2_20842684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895" y="2571722"/>
            <a:ext cx="5991768" cy="39839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76469" y="1197782"/>
            <a:ext cx="7215809" cy="0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6469" y="539986"/>
            <a:ext cx="10962011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rgbClr val="9B0000"/>
                </a:solidFill>
              </a:rPr>
              <a:t>三</a:t>
            </a:r>
            <a:r>
              <a:rPr lang="zh-CN" altLang="en-US" sz="2400" b="1" dirty="0">
                <a:solidFill>
                  <a:srgbClr val="9B0000"/>
                </a:solidFill>
                <a:cs typeface="Arial" panose="020B0604020202020204" pitchFamily="34" charset="0"/>
              </a:rPr>
              <a:t>，</a:t>
            </a:r>
            <a:r>
              <a:rPr lang="zh-CN" altLang="en-US" sz="2400" b="1" dirty="0">
                <a:solidFill>
                  <a:srgbClr val="9B0000"/>
                </a:solidFill>
              </a:rPr>
              <a:t>具体的研究过程与实现--</a:t>
            </a:r>
            <a:r>
              <a:rPr lang="en-US" altLang="zh-CN" sz="2400" b="1" dirty="0">
                <a:solidFill>
                  <a:srgbClr val="9B0000"/>
                </a:solidFill>
              </a:rPr>
              <a:t>Defects4J</a:t>
            </a:r>
            <a:r>
              <a:rPr lang="zh-CN" altLang="en-US" sz="2400" b="1" dirty="0">
                <a:solidFill>
                  <a:srgbClr val="9B0000"/>
                </a:solidFill>
              </a:rPr>
              <a:t>数据集</a:t>
            </a:r>
            <a:endParaRPr lang="zh-CN" altLang="en-US" sz="2400" b="1" dirty="0">
              <a:solidFill>
                <a:srgbClr val="9B0000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576507" y="1431471"/>
            <a:ext cx="3523615" cy="429895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 sz="2200"/>
              <a:t>第</a:t>
            </a:r>
            <a:r>
              <a:rPr lang="zh-CN" altLang="en-US" sz="2200">
                <a:cs typeface="Arial" panose="020B0604020202020204" pitchFamily="34" charset="0"/>
              </a:rPr>
              <a:t>二</a:t>
            </a:r>
            <a:r>
              <a:rPr lang="zh-CN" altLang="en-US" sz="2200"/>
              <a:t>板块：</a:t>
            </a:r>
            <a:r>
              <a:rPr lang="en-US" altLang="zh-CN" sz="2200"/>
              <a:t>debug_with_llm</a:t>
            </a:r>
            <a:endParaRPr lang="zh-CN" altLang="en-US" sz="220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576484" y="1862063"/>
            <a:ext cx="5740789" cy="1098289"/>
          </a:xfrm>
          <a:prstGeom prst="rect">
            <a:avLst/>
          </a:prstGeom>
        </p:spPr>
        <p:txBody>
          <a:bodyPr wrap="square" rtlCol="0">
            <a:noAutofit/>
          </a:bodyPr>
          <a:p>
            <a:pPr algn="l"/>
            <a:r>
              <a:rPr lang="en-US" altLang="zh-CN" sz="2000"/>
              <a:t>2.</a:t>
            </a:r>
            <a:r>
              <a:rPr lang="zh-CN" altLang="en-US" sz="2000"/>
              <a:t> （</a:t>
            </a:r>
            <a:r>
              <a:rPr lang="zh-CN" altLang="en-US" sz="2000">
                <a:solidFill>
                  <a:srgbClr val="FF0000"/>
                </a:solidFill>
              </a:rPr>
              <a:t>最</a:t>
            </a:r>
            <a:r>
              <a:rPr lang="en-US" altLang="zh-CN" sz="2000">
                <a:solidFill>
                  <a:srgbClr val="FF0000"/>
                </a:solidFill>
              </a:rPr>
              <a:t>dirty work</a:t>
            </a:r>
            <a:r>
              <a:rPr lang="zh-CN" altLang="en-US" sz="2000">
                <a:solidFill>
                  <a:srgbClr val="FF0000"/>
                </a:solidFill>
              </a:rPr>
              <a:t>的一集</a:t>
            </a:r>
            <a:r>
              <a:rPr lang="zh-CN" altLang="en-US" sz="2000">
                <a:solidFill>
                  <a:srgbClr val="000000"/>
                </a:solidFill>
              </a:rPr>
              <a:t>）将</a:t>
            </a:r>
            <a:r>
              <a:rPr lang="en-US" altLang="zh-CN" sz="2000">
                <a:solidFill>
                  <a:srgbClr val="000000"/>
                </a:solidFill>
              </a:rPr>
              <a:t>ds</a:t>
            </a:r>
            <a:r>
              <a:rPr lang="zh-CN" altLang="en-US" sz="2000">
                <a:solidFill>
                  <a:srgbClr val="000000"/>
                </a:solidFill>
              </a:rPr>
              <a:t>返回的补丁运用到源代码中并且测试。过程涉及截取代码，定位，替换等等操作，看似简单实则一点都不容易</a:t>
            </a:r>
            <a:r>
              <a:rPr lang="en-US" altLang="zh-CN" sz="2000">
                <a:solidFill>
                  <a:srgbClr val="000000"/>
                </a:solidFill>
              </a:rPr>
              <a:t>x</a:t>
            </a:r>
            <a:endParaRPr lang="en-US" altLang="zh-CN" sz="2000">
              <a:solidFill>
                <a:srgbClr val="000000"/>
              </a:solidFill>
            </a:endParaRPr>
          </a:p>
          <a:p>
            <a:pPr algn="l"/>
            <a:endParaRPr lang="en-US" altLang="zh-CN" sz="2000">
              <a:solidFill>
                <a:srgbClr val="FF0000"/>
              </a:solidFill>
            </a:endParaRPr>
          </a:p>
          <a:p>
            <a:pPr algn="l"/>
            <a:endParaRPr lang="en-US" altLang="zh-CN" sz="2000">
              <a:solidFill>
                <a:srgbClr val="FF0000"/>
              </a:solidFill>
            </a:endParaRPr>
          </a:p>
        </p:txBody>
      </p:sp>
      <p:pic>
        <p:nvPicPr>
          <p:cNvPr id="2" name="图片 1" descr="upload_post_object_v2_18957619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3661" y="1431471"/>
            <a:ext cx="4347482" cy="4082143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576484" y="4398855"/>
            <a:ext cx="2697480" cy="429895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 sz="2200"/>
              <a:t>第</a:t>
            </a:r>
            <a:r>
              <a:rPr lang="zh-CN" altLang="en-US" sz="2200">
                <a:cs typeface="Arial" panose="020B0604020202020204" pitchFamily="34" charset="0"/>
              </a:rPr>
              <a:t>三</a:t>
            </a:r>
            <a:r>
              <a:rPr lang="zh-CN" altLang="en-US" sz="2200"/>
              <a:t>板块：统计数据</a:t>
            </a:r>
            <a:endParaRPr lang="zh-CN" altLang="en-US" sz="220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576484" y="5031502"/>
            <a:ext cx="5360851" cy="143510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/>
              <a:t>从</a:t>
            </a:r>
            <a:r>
              <a:rPr lang="en-US" altLang="zh-CN"/>
              <a:t>log</a:t>
            </a:r>
            <a:r>
              <a:rPr lang="zh-CN" altLang="en-US"/>
              <a:t>中</a:t>
            </a:r>
            <a:r>
              <a:rPr lang="zh-CN" altLang="en-US">
                <a:cs typeface="Arial" panose="020B0604020202020204" pitchFamily="34" charset="0"/>
              </a:rPr>
              <a:t>统计数据，</a:t>
            </a:r>
            <a:endParaRPr lang="zh-CN" altLang="en-US">
              <a:cs typeface="Arial" panose="020B0604020202020204" pitchFamily="34" charset="0"/>
            </a:endParaRPr>
          </a:p>
          <a:p>
            <a:r>
              <a:rPr lang="zh-CN" altLang="en-US">
                <a:cs typeface="Arial" panose="020B0604020202020204" pitchFamily="34" charset="0"/>
              </a:rPr>
              <a:t>查看通过的测试数后</a:t>
            </a:r>
            <a:endParaRPr lang="zh-CN" altLang="en-US">
              <a:cs typeface="Arial" panose="020B0604020202020204" pitchFamily="34" charset="0"/>
            </a:endParaRPr>
          </a:p>
          <a:p>
            <a:r>
              <a:rPr lang="zh-CN" altLang="en-US">
                <a:cs typeface="Arial" panose="020B0604020202020204" pitchFamily="34" charset="0"/>
              </a:rPr>
              <a:t>制成图表进行对比分析</a:t>
            </a:r>
            <a:endParaRPr lang="zh-CN" altLang="en-US"/>
          </a:p>
        </p:txBody>
      </p:sp>
      <p:pic>
        <p:nvPicPr>
          <p:cNvPr id="11" name="图片 10" descr="upload_post_object_v2_9085857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159" y="4017941"/>
            <a:ext cx="2286000" cy="2305050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576507" y="2960370"/>
            <a:ext cx="4818380" cy="645160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rgbClr val="FF0000"/>
                </a:solidFill>
              </a:rPr>
              <a:t>重点：要避免编译错误导致误判（）</a:t>
            </a:r>
            <a:endParaRPr lang="zh-CN" altLang="en-US">
              <a:solidFill>
                <a:srgbClr val="FF0000"/>
              </a:solidFill>
            </a:endParaRPr>
          </a:p>
          <a:p>
            <a:pPr algn="l"/>
            <a:r>
              <a:rPr lang="zh-CN" altLang="en-US">
                <a:solidFill>
                  <a:srgbClr val="FF0000"/>
                </a:solidFill>
              </a:rPr>
              <a:t>且该过程不能受到打乱顺序</a:t>
            </a:r>
            <a:r>
              <a:rPr lang="en-US" altLang="zh-CN">
                <a:solidFill>
                  <a:srgbClr val="FF0000"/>
                </a:solidFill>
              </a:rPr>
              <a:t>/</a:t>
            </a:r>
            <a:r>
              <a:rPr lang="zh-CN" altLang="en-US">
                <a:solidFill>
                  <a:srgbClr val="FF0000"/>
                </a:solidFill>
              </a:rPr>
              <a:t>消去信息的影响。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76469" y="1197782"/>
            <a:ext cx="7215809" cy="0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38259" y="1560555"/>
            <a:ext cx="11515438" cy="46354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</a:rPr>
              <a:t>定位 </a:t>
            </a:r>
            <a:r>
              <a:rPr lang="en-US" altLang="zh-CN" b="1" dirty="0">
                <a:solidFill>
                  <a:schemeClr val="tx1"/>
                </a:solidFill>
              </a:rPr>
              <a:t>buggy </a:t>
            </a:r>
            <a:r>
              <a:rPr lang="zh-CN" altLang="en-US" b="1" dirty="0">
                <a:solidFill>
                  <a:schemeClr val="tx1"/>
                </a:solidFill>
              </a:rPr>
              <a:t>代码</a:t>
            </a:r>
            <a:endParaRPr lang="zh-CN" alt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使用 </a:t>
            </a:r>
            <a:r>
              <a:rPr lang="zh-CN" altLang="en-US" i="1" dirty="0">
                <a:solidFill>
                  <a:schemeClr val="tx1"/>
                </a:solidFill>
              </a:rPr>
              <a:t>git diff --name-only </a:t>
            </a:r>
            <a:r>
              <a:rPr lang="en-US" altLang="zh-CN" i="1" dirty="0">
                <a:solidFill>
                  <a:schemeClr val="tx1"/>
                </a:solidFill>
              </a:rPr>
              <a:t>&lt;commit 2&gt; &lt;commit 3&gt;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altLang="en-US" dirty="0">
                <a:solidFill>
                  <a:schemeClr val="tx1"/>
                </a:solidFill>
              </a:rPr>
              <a:t>来定位修改的代码文件，再具体比较文件来分析其中具体的修改位置，可能是</a:t>
            </a:r>
            <a:r>
              <a:rPr lang="en-US" altLang="zh-CN" dirty="0">
                <a:solidFill>
                  <a:schemeClr val="tx1"/>
                </a:solidFill>
              </a:rPr>
              <a:t>class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function</a:t>
            </a:r>
            <a:r>
              <a:rPr lang="zh-CN" altLang="en-US" dirty="0">
                <a:solidFill>
                  <a:schemeClr val="tx1"/>
                </a:solidFill>
              </a:rPr>
              <a:t>或者</a:t>
            </a:r>
            <a:r>
              <a:rPr lang="en-US" altLang="zh-CN" dirty="0">
                <a:solidFill>
                  <a:schemeClr val="tx1"/>
                </a:solidFill>
              </a:rPr>
              <a:t>import.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/>
                </a:solidFill>
              </a:rPr>
              <a:t>比如：</a:t>
            </a:r>
            <a:endParaRPr lang="zh-CN" altLang="en-US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@@ -141,0 +142,2 @@ public class BeanDeserializerFactory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@@ -95 +95 @@ public class BeanPropertyMap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</a:rPr>
              <a:t>@@ -194 +197,0 @@ public class CreatorCollector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/>
              <a:t>提取相关测试信息</a:t>
            </a:r>
            <a:endParaRPr lang="zh-CN" altLang="en-US" b="1"/>
          </a:p>
          <a:p>
            <a:pPr>
              <a:lnSpc>
                <a:spcPct val="150000"/>
              </a:lnSpc>
            </a:pPr>
            <a:r>
              <a:rPr lang="zh-CN" altLang="en-US"/>
              <a:t>读取 </a:t>
            </a:r>
            <a:r>
              <a:rPr lang="en-US" altLang="zh-CN"/>
              <a:t>&lt;commit 4&gt; </a:t>
            </a:r>
            <a:r>
              <a:rPr lang="zh-CN" altLang="en-US"/>
              <a:t>中的 </a:t>
            </a:r>
            <a:r>
              <a:rPr lang="en-US" altLang="zh-CN"/>
              <a:t>bears.json </a:t>
            </a:r>
            <a:r>
              <a:rPr lang="zh-CN" altLang="en-US"/>
              <a:t>来获取测试用例信息，比如：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"testClass": "com.fasterxml.jackson.databind.creators.Creator1476Test"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"detail": "Could not find creator property with name 'intField' </a:t>
            </a:r>
            <a:r>
              <a:rPr lang="zh-CN" altLang="en-US"/>
              <a:t>……</a:t>
            </a:r>
            <a:r>
              <a:rPr lang="en-US" altLang="zh-CN"/>
              <a:t>"</a:t>
            </a: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</p:txBody>
      </p:sp>
      <p:pic>
        <p:nvPicPr>
          <p:cNvPr id="2" name="图片 1" descr="upload_post_object_v2_169885138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5574" y="2787135"/>
            <a:ext cx="4975275" cy="218223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6469" y="539986"/>
            <a:ext cx="9989497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 b="1" dirty="0">
                <a:solidFill>
                  <a:srgbClr val="9B0000"/>
                </a:solidFill>
              </a:rPr>
              <a:t>三，具体的研究过程与实现--</a:t>
            </a:r>
            <a:r>
              <a:rPr lang="en-US" altLang="zh-CN" sz="2400" b="1" dirty="0">
                <a:solidFill>
                  <a:srgbClr val="9B0000"/>
                </a:solidFill>
              </a:rPr>
              <a:t>Bears Benchmark</a:t>
            </a:r>
            <a:r>
              <a:rPr lang="zh-CN" altLang="en-US" sz="2400" b="1" dirty="0">
                <a:solidFill>
                  <a:srgbClr val="9B0000"/>
                </a:solidFill>
              </a:rPr>
              <a:t>数据集</a:t>
            </a:r>
            <a:endParaRPr lang="zh-CN" altLang="en-US" sz="2400" b="1" dirty="0">
              <a:solidFill>
                <a:srgbClr val="9B0000"/>
              </a:solidFill>
              <a:latin typeface="等线" charset="0"/>
              <a:ea typeface="等线" charset="0"/>
              <a:cs typeface="等线" charset="0"/>
            </a:endParaRPr>
          </a:p>
          <a:p>
            <a:endParaRPr lang="zh-CN" altLang="en-US" sz="2400" b="1" dirty="0">
              <a:solidFill>
                <a:srgbClr val="9B0000"/>
              </a:solidFill>
              <a:latin typeface="等线" charset="0"/>
              <a:ea typeface="等线" charset="0"/>
              <a:cs typeface="等线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76469" y="1197782"/>
            <a:ext cx="7215809" cy="0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6469" y="539986"/>
            <a:ext cx="9989497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rgbClr val="9B0000"/>
                </a:solidFill>
              </a:rPr>
              <a:t>三，具体的研究过程与实现--</a:t>
            </a:r>
            <a:r>
              <a:rPr lang="en-US" altLang="zh-CN" sz="2400" b="1" dirty="0">
                <a:solidFill>
                  <a:srgbClr val="9B0000"/>
                </a:solidFill>
              </a:rPr>
              <a:t>Bears Benchmark</a:t>
            </a:r>
            <a:r>
              <a:rPr lang="zh-CN" altLang="en-US" sz="2400" b="1" dirty="0">
                <a:solidFill>
                  <a:srgbClr val="9B0000"/>
                </a:solidFill>
              </a:rPr>
              <a:t>数据集</a:t>
            </a:r>
            <a:endParaRPr lang="zh-CN" altLang="en-US" sz="2400" b="1" dirty="0">
              <a:solidFill>
                <a:srgbClr val="9B0000"/>
              </a:solidFill>
              <a:latin typeface="等线" charset="0"/>
              <a:ea typeface="等线" charset="0"/>
              <a:cs typeface="等线" charset="0"/>
            </a:endParaRPr>
          </a:p>
          <a:p>
            <a:endParaRPr lang="zh-CN" altLang="en-US" sz="2400" b="1" dirty="0">
              <a:solidFill>
                <a:srgbClr val="9B0000"/>
              </a:solidFill>
              <a:latin typeface="等线" charset="0"/>
              <a:ea typeface="等线" charset="0"/>
              <a:cs typeface="等线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8259" y="1560555"/>
            <a:ext cx="11515438" cy="50399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/>
                </a:solidFill>
              </a:rPr>
              <a:t>自动化脚本整合信息 </a:t>
            </a:r>
            <a:r>
              <a:rPr lang="zh-CN" altLang="en-US"/>
              <a:t>流程：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1</a:t>
            </a:r>
            <a:r>
              <a:rPr lang="zh-CN" altLang="en-US"/>
              <a:t>、从</a:t>
            </a:r>
            <a:r>
              <a:rPr lang="en-US" altLang="zh-CN"/>
              <a:t> bugs.json </a:t>
            </a:r>
            <a:r>
              <a:rPr lang="zh-CN" altLang="en-US"/>
              <a:t>文件中加载所有错误的元数据信息，查找与指定</a:t>
            </a:r>
            <a:r>
              <a:rPr lang="en-US" altLang="zh-CN"/>
              <a:t> bugId </a:t>
            </a:r>
            <a:r>
              <a:rPr lang="zh-CN" altLang="en-US"/>
              <a:t>对应的分支名称；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git checkout</a:t>
            </a:r>
            <a:r>
              <a:rPr lang="zh-CN" altLang="en-US"/>
              <a:t> 包含指定错误的分支；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git log --reverse --oneline </a:t>
            </a:r>
            <a:r>
              <a:rPr lang="zh-CN" altLang="en-US"/>
              <a:t>列出相关的所有提交；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en-US" altLang="zh-CN"/>
              <a:t>git checkout </a:t>
            </a:r>
            <a:r>
              <a:rPr lang="zh-CN" altLang="en-US"/>
              <a:t>包含错误源代码的提交以及修正后源代码的提交；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en-US" altLang="zh-CN"/>
              <a:t>git diff </a:t>
            </a:r>
            <a:r>
              <a:rPr lang="zh-CN" altLang="en-US"/>
              <a:t>获取其中所需要的相关信息；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 b="1"/>
              <a:t>统一格式的</a:t>
            </a:r>
            <a:r>
              <a:rPr lang="en-US" altLang="zh-CN" b="1"/>
              <a:t>prompt </a:t>
            </a:r>
            <a:r>
              <a:rPr lang="zh-CN" altLang="en-US"/>
              <a:t>格式：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"Buggy code"</a:t>
            </a:r>
            <a:r>
              <a:rPr lang="zh-CN" altLang="en-US"/>
              <a:t>（原始源代码），分析 </a:t>
            </a:r>
            <a:r>
              <a:rPr lang="en-US" altLang="zh-CN"/>
              <a:t>git diff </a:t>
            </a:r>
            <a:r>
              <a:rPr lang="zh-CN" altLang="en-US"/>
              <a:t>的内容，从</a:t>
            </a:r>
            <a:r>
              <a:rPr lang="en-US" altLang="zh-CN"/>
              <a:t> git checkout &lt;commit 2&gt;</a:t>
            </a:r>
            <a:r>
              <a:rPr lang="zh-CN" altLang="en-US"/>
              <a:t>来获取；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"Failed test"</a:t>
            </a:r>
            <a:r>
              <a:rPr lang="zh-CN" altLang="en-US"/>
              <a:t>（触发该</a:t>
            </a:r>
            <a:r>
              <a:rPr lang="en-US" altLang="zh-CN"/>
              <a:t> Bug </a:t>
            </a:r>
            <a:r>
              <a:rPr lang="zh-CN" altLang="en-US"/>
              <a:t>的测试用例），从 </a:t>
            </a:r>
            <a:r>
              <a:rPr lang="en-US" altLang="zh-CN"/>
              <a:t>&lt;commit 4&gt; </a:t>
            </a:r>
            <a:r>
              <a:rPr lang="zh-CN" altLang="en-US"/>
              <a:t>的 </a:t>
            </a:r>
            <a:r>
              <a:rPr lang="en-US" altLang="zh-CN"/>
              <a:t>bears.json </a:t>
            </a:r>
            <a:r>
              <a:rPr lang="zh-CN" altLang="en-US"/>
              <a:t>中获取；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"Error"</a:t>
            </a:r>
            <a:r>
              <a:rPr lang="zh-CN" altLang="en-US"/>
              <a:t>（测试运行时抛出的异常类型及其简要信息），从</a:t>
            </a:r>
            <a:r>
              <a:rPr lang="en-US" altLang="zh-CN"/>
              <a:t> &lt;commit 4&gt; </a:t>
            </a:r>
            <a:r>
              <a:rPr lang="zh-CN" altLang="en-US"/>
              <a:t>的</a:t>
            </a:r>
            <a:r>
              <a:rPr lang="en-US" altLang="zh-CN"/>
              <a:t> bears.json </a:t>
            </a:r>
            <a:r>
              <a:rPr lang="zh-CN" altLang="en-US"/>
              <a:t>中获取；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"Error Code Block"</a:t>
            </a:r>
            <a:r>
              <a:rPr lang="zh-CN" altLang="en-US"/>
              <a:t>（整个测试方法的代码），</a:t>
            </a:r>
            <a:r>
              <a:rPr lang="en-US" altLang="zh-CN"/>
              <a:t> </a:t>
            </a:r>
            <a:r>
              <a:rPr lang="zh-CN" altLang="en-US"/>
              <a:t>分析</a:t>
            </a:r>
            <a:r>
              <a:rPr lang="en-US" altLang="zh-CN"/>
              <a:t> bears.json </a:t>
            </a:r>
            <a:r>
              <a:rPr lang="zh-CN" altLang="en-US"/>
              <a:t>的内容，从 </a:t>
            </a:r>
            <a:r>
              <a:rPr lang="en-US" altLang="zh-CN"/>
              <a:t>git checkout &lt;commit 2&gt; </a:t>
            </a:r>
            <a:r>
              <a:rPr lang="zh-CN" altLang="en-US"/>
              <a:t>中获取；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"Test line"</a:t>
            </a:r>
            <a:r>
              <a:rPr lang="zh-CN" altLang="en-US"/>
              <a:t>（导致测试失败的具体断言或语句行）=</a:t>
            </a:r>
            <a:r>
              <a:rPr lang="en-US" altLang="zh-CN"/>
              <a:t>&gt; </a:t>
            </a:r>
            <a:r>
              <a:rPr lang="zh-CN" altLang="en-US"/>
              <a:t>最终整合到 </a:t>
            </a:r>
            <a:r>
              <a:rPr lang="en-US" altLang="zh-CN"/>
              <a:t>prompt_&lt;bugId&gt;.md </a:t>
            </a:r>
            <a:r>
              <a:rPr lang="zh-CN" altLang="en-US"/>
              <a:t>文件里</a:t>
            </a: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76469" y="1197782"/>
            <a:ext cx="7215809" cy="0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6469" y="539986"/>
            <a:ext cx="10962011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rgbClr val="9B0000"/>
                </a:solidFill>
              </a:rPr>
              <a:t>三</a:t>
            </a:r>
            <a:r>
              <a:rPr lang="zh-CN" altLang="en-US" sz="2400" b="1" dirty="0">
                <a:solidFill>
                  <a:srgbClr val="9B0000"/>
                </a:solidFill>
                <a:cs typeface="Arial" panose="020B0604020202020204" pitchFamily="34" charset="0"/>
              </a:rPr>
              <a:t>，</a:t>
            </a:r>
            <a:r>
              <a:rPr lang="zh-CN" altLang="en-US" sz="2400" b="1" dirty="0">
                <a:solidFill>
                  <a:srgbClr val="9B0000"/>
                </a:solidFill>
              </a:rPr>
              <a:t>具体的研究过程与实现--</a:t>
            </a:r>
            <a:r>
              <a:rPr lang="en-US" altLang="zh-CN" sz="2400" b="1" dirty="0">
                <a:solidFill>
                  <a:srgbClr val="9B0000"/>
                </a:solidFill>
              </a:rPr>
              <a:t>QuixBugs</a:t>
            </a:r>
            <a:r>
              <a:rPr lang="zh-CN" altLang="en-US" sz="2400" b="1" dirty="0">
                <a:solidFill>
                  <a:srgbClr val="9B0000"/>
                </a:solidFill>
              </a:rPr>
              <a:t>数据集</a:t>
            </a:r>
            <a:endParaRPr lang="zh-CN" altLang="en-US" sz="2400" b="1" dirty="0">
              <a:solidFill>
                <a:srgbClr val="9B0000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576507" y="1431471"/>
            <a:ext cx="2313305" cy="429895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en-US" altLang="zh-CN" sz="2200">
                <a:cs typeface="Arial" panose="020B0604020202020204" pitchFamily="34" charset="0"/>
              </a:rPr>
              <a:t>generate_prompt</a:t>
            </a:r>
            <a:endParaRPr lang="zh-CN" altLang="en-US" sz="220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217714" y="2188029"/>
            <a:ext cx="6568103" cy="4028349"/>
          </a:xfrm>
          <a:prstGeom prst="rect">
            <a:avLst/>
          </a:prstGeom>
        </p:spPr>
        <p:txBody>
          <a:bodyPr wrap="square" rtlCol="0">
            <a:noAutofit/>
          </a:bodyPr>
          <a:p>
            <a:pPr algn="l"/>
            <a:r>
              <a:rPr lang="en-US" altLang="zh-CN" sz="2000"/>
              <a:t>1. </a:t>
            </a:r>
            <a:r>
              <a:rPr lang="zh-CN" altLang="en-US" sz="2000"/>
              <a:t>提取</a:t>
            </a:r>
            <a:r>
              <a:rPr lang="en-US" altLang="zh-CN" sz="2000"/>
              <a:t>Buggy</a:t>
            </a:r>
            <a:r>
              <a:rPr lang="zh-CN" altLang="en-US" sz="2000"/>
              <a:t>代码，运行自动化测试框架</a:t>
            </a:r>
            <a:endParaRPr lang="zh-CN" altLang="en-US" sz="2000"/>
          </a:p>
          <a:p>
            <a:pPr algn="l"/>
            <a:r>
              <a:rPr lang="en-US" altLang="zh-CN" sz="2000"/>
              <a:t>2.</a:t>
            </a:r>
            <a:r>
              <a:rPr lang="zh-CN" altLang="en-US" sz="2000"/>
              <a:t> 开发自动化脚本使用正则匹配提取错误信息，包括触发该</a:t>
            </a:r>
            <a:r>
              <a:rPr lang="en-US" altLang="zh-CN" sz="2000"/>
              <a:t> Bug </a:t>
            </a:r>
            <a:r>
              <a:rPr lang="zh-CN" altLang="en-US" sz="2000"/>
              <a:t>的测试用例、导致测试失败的具体断言或语句行、测试运行时抛出的异常类型及其简要信息。</a:t>
            </a:r>
            <a:endParaRPr lang="zh-CN" altLang="en-US" sz="2000"/>
          </a:p>
          <a:p>
            <a:pPr algn="l"/>
            <a:r>
              <a:rPr lang="en-US" altLang="zh-CN" sz="2000"/>
              <a:t>3.</a:t>
            </a:r>
            <a:r>
              <a:rPr lang="zh-CN" altLang="en-US" sz="2000"/>
              <a:t>在错误代码块方面，开发脚本使得对于提供了错误行信息的多函数复杂代码，可以利用</a:t>
            </a:r>
            <a:r>
              <a:rPr lang="en-US" altLang="zh-CN" sz="2000"/>
              <a:t>ast</a:t>
            </a:r>
            <a:r>
              <a:rPr lang="zh-CN" altLang="en-US" sz="2000"/>
              <a:t>方法解析并进一步提取错误代码块信息。</a:t>
            </a:r>
            <a:endParaRPr lang="zh-CN" altLang="en-US" sz="2000"/>
          </a:p>
          <a:p>
            <a:pPr algn="l"/>
            <a:r>
              <a:rPr lang="en-US" altLang="zh-CN" sz="2000"/>
              <a:t>4. </a:t>
            </a:r>
            <a:r>
              <a:rPr lang="zh-CN" altLang="en-US" sz="2000"/>
              <a:t>将收集到的信息合并到类型为</a:t>
            </a:r>
            <a:r>
              <a:rPr lang="en-US" altLang="zh-CN" sz="2000"/>
              <a:t>markdown</a:t>
            </a:r>
            <a:r>
              <a:rPr lang="zh-CN" altLang="en-US" sz="2000"/>
              <a:t>的</a:t>
            </a:r>
            <a:r>
              <a:rPr lang="en-US" altLang="zh-CN" sz="2000"/>
              <a:t>prompt</a:t>
            </a:r>
            <a:r>
              <a:rPr lang="zh-CN" altLang="en-US" sz="2000"/>
              <a:t>文件中，同一代码的多个测试的结果进行合并</a:t>
            </a:r>
            <a:endParaRPr lang="zh-CN" altLang="en-US" sz="2000"/>
          </a:p>
          <a:p>
            <a:pPr algn="l"/>
            <a:r>
              <a:rPr lang="en-US" altLang="zh-CN" sz="2000"/>
              <a:t>5.</a:t>
            </a:r>
            <a:r>
              <a:rPr lang="zh-CN" altLang="en-US" sz="2000"/>
              <a:t>用交换脚本对于上述五种类型的信息进行重排</a:t>
            </a:r>
            <a:endParaRPr lang="en-US" altLang="zh-CN" sz="200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7986417" y="2201620"/>
            <a:ext cx="3098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endParaRPr lang="zh-CN" altLang="en-US"/>
          </a:p>
        </p:txBody>
      </p:sp>
      <p:pic>
        <p:nvPicPr>
          <p:cNvPr id="3" name="图片 2" descr="upload_post_object_v2_851862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2518" y="2188024"/>
            <a:ext cx="2676525" cy="781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76469" y="1197782"/>
            <a:ext cx="7215809" cy="0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6469" y="539986"/>
            <a:ext cx="10962011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b="1" dirty="0">
                <a:solidFill>
                  <a:srgbClr val="9B0000"/>
                </a:solidFill>
              </a:rPr>
              <a:t>三</a:t>
            </a:r>
            <a:r>
              <a:rPr lang="zh-CN" altLang="en-US" sz="2400" b="1" dirty="0">
                <a:solidFill>
                  <a:srgbClr val="9B0000"/>
                </a:solidFill>
                <a:cs typeface="Arial" panose="020B0604020202020204" pitchFamily="34" charset="0"/>
              </a:rPr>
              <a:t>，</a:t>
            </a:r>
            <a:r>
              <a:rPr lang="zh-CN" altLang="en-US" sz="2400" b="1" dirty="0">
                <a:solidFill>
                  <a:srgbClr val="9B0000"/>
                </a:solidFill>
              </a:rPr>
              <a:t>具体的研究过程与实现--</a:t>
            </a:r>
            <a:r>
              <a:rPr lang="en-US" altLang="zh-CN" sz="2400" b="1" dirty="0">
                <a:solidFill>
                  <a:srgbClr val="9B0000"/>
                </a:solidFill>
              </a:rPr>
              <a:t>QuixBugs</a:t>
            </a:r>
            <a:r>
              <a:rPr lang="zh-CN" altLang="en-US" sz="2400" b="1" dirty="0">
                <a:solidFill>
                  <a:srgbClr val="9B0000"/>
                </a:solidFill>
              </a:rPr>
              <a:t>数据集</a:t>
            </a:r>
            <a:endParaRPr lang="zh-CN" altLang="en-US" sz="2400" b="1" dirty="0">
              <a:solidFill>
                <a:srgbClr val="9B0000"/>
              </a:solidFill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576507" y="1431471"/>
            <a:ext cx="1579880" cy="429895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 sz="2200"/>
              <a:t>交互与测试</a:t>
            </a:r>
            <a:endParaRPr lang="zh-CN" altLang="en-US" sz="220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217714" y="2188029"/>
            <a:ext cx="6568103" cy="4028349"/>
          </a:xfrm>
          <a:prstGeom prst="rect">
            <a:avLst/>
          </a:prstGeom>
        </p:spPr>
        <p:txBody>
          <a:bodyPr wrap="square" rtlCol="0">
            <a:noAutofit/>
          </a:bodyPr>
          <a:p>
            <a:pPr algn="l"/>
            <a:r>
              <a:rPr lang="en-US" altLang="zh-CN" sz="2000"/>
              <a:t>1. </a:t>
            </a:r>
            <a:r>
              <a:rPr lang="zh-CN" altLang="en-US" sz="2000">
                <a:cs typeface="Arial" panose="020B0604020202020204" pitchFamily="34" charset="0"/>
              </a:rPr>
              <a:t>自动化</a:t>
            </a:r>
            <a:r>
              <a:rPr lang="zh-CN" altLang="en-US" sz="2000"/>
              <a:t>提取</a:t>
            </a:r>
            <a:r>
              <a:rPr lang="en-US" altLang="zh-CN" sz="2000"/>
              <a:t>reply</a:t>
            </a:r>
            <a:r>
              <a:rPr lang="zh-CN" altLang="en-US" sz="2000"/>
              <a:t>中的正确代码信息并替换到源代码中</a:t>
            </a:r>
            <a:endParaRPr lang="zh-CN" altLang="en-US" sz="2000"/>
          </a:p>
          <a:p>
            <a:pPr algn="l"/>
            <a:r>
              <a:rPr lang="en-US" altLang="zh-CN" sz="2000"/>
              <a:t>2.</a:t>
            </a:r>
            <a:r>
              <a:rPr lang="zh-CN" altLang="en-US" sz="2000"/>
              <a:t> 将经过修复的代码整合进数据集文件夹并利用</a:t>
            </a:r>
            <a:r>
              <a:rPr lang="en-US" altLang="zh-CN" sz="2000"/>
              <a:t>pytest</a:t>
            </a:r>
            <a:r>
              <a:rPr lang="zh-CN" altLang="en-US" sz="2000"/>
              <a:t>框架进行自动化测试</a:t>
            </a:r>
            <a:endParaRPr lang="zh-CN" altLang="en-US" sz="2000"/>
          </a:p>
          <a:p>
            <a:pPr algn="l"/>
            <a:r>
              <a:rPr lang="en-US" altLang="zh-CN" sz="2000"/>
              <a:t>3.</a:t>
            </a:r>
            <a:r>
              <a:rPr lang="zh-CN" altLang="en-US" sz="2000"/>
              <a:t>利用日志分析测试结果</a:t>
            </a:r>
            <a:endParaRPr lang="zh-CN" altLang="en-US" sz="2000"/>
          </a:p>
          <a:p>
            <a:pPr algn="l"/>
            <a:endParaRPr lang="en-US" altLang="zh-CN" sz="200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7986417" y="2201620"/>
            <a:ext cx="3098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0" y="0"/>
            <a:ext cx="4651513" cy="6858000"/>
            <a:chOff x="0" y="0"/>
            <a:chExt cx="4651513" cy="6858000"/>
          </a:xfrm>
        </p:grpSpPr>
        <p:grpSp>
          <p:nvGrpSpPr>
            <p:cNvPr id="13" name="组合 12"/>
            <p:cNvGrpSpPr/>
            <p:nvPr/>
          </p:nvGrpSpPr>
          <p:grpSpPr>
            <a:xfrm>
              <a:off x="0" y="0"/>
              <a:ext cx="4651513" cy="6858000"/>
              <a:chOff x="0" y="0"/>
              <a:chExt cx="4651513" cy="6858000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0"/>
                <a:ext cx="4651513" cy="6858000"/>
              </a:xfrm>
              <a:prstGeom prst="rect">
                <a:avLst/>
              </a:prstGeom>
              <a:solidFill>
                <a:srgbClr val="9B0000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3595662" y="4081670"/>
                <a:ext cx="923330" cy="254441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zh-CN" sz="4800" b="1" dirty="0">
                    <a:solidFill>
                      <a:schemeClr val="bg1"/>
                    </a:solidFill>
                  </a:rPr>
                  <a:t>Content</a:t>
                </a:r>
                <a:endParaRPr lang="zh-CN" altLang="en-US" sz="4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808382" y="1782419"/>
              <a:ext cx="3045613" cy="1646581"/>
            </a:xfrm>
            <a:prstGeom prst="rect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200" b="1" dirty="0"/>
                <a:t>目录</a:t>
              </a:r>
              <a:endParaRPr lang="zh-CN" altLang="en-US" sz="7200" b="1" dirty="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223733" y="1757562"/>
            <a:ext cx="6427767" cy="461665"/>
            <a:chOff x="5247396" y="2156695"/>
            <a:chExt cx="6427767" cy="461665"/>
          </a:xfrm>
        </p:grpSpPr>
        <p:sp>
          <p:nvSpPr>
            <p:cNvPr id="19" name="椭圆 18"/>
            <p:cNvSpPr/>
            <p:nvPr/>
          </p:nvSpPr>
          <p:spPr>
            <a:xfrm>
              <a:off x="6408565" y="2292623"/>
              <a:ext cx="145774" cy="145774"/>
            </a:xfrm>
            <a:prstGeom prst="ellipse">
              <a:avLst/>
            </a:prstGeom>
            <a:solidFill>
              <a:srgbClr val="9B0000"/>
            </a:solidFill>
            <a:ln>
              <a:solidFill>
                <a:srgbClr val="9B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5247396" y="2156695"/>
              <a:ext cx="8933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9B0000"/>
                  </a:solidFill>
                </a:rPr>
                <a:t>01</a:t>
              </a:r>
              <a:endParaRPr lang="zh-CN" altLang="en-US" sz="2400" b="1" dirty="0">
                <a:solidFill>
                  <a:srgbClr val="9B0000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168390" y="2156695"/>
              <a:ext cx="450677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B0000"/>
                  </a:solidFill>
                </a:rPr>
                <a:t>研究背景与动机</a:t>
              </a:r>
              <a:endParaRPr lang="zh-CN" altLang="en-US" sz="2400" b="1" dirty="0">
                <a:solidFill>
                  <a:srgbClr val="9B0000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223267" y="2391453"/>
            <a:ext cx="5473607" cy="829945"/>
            <a:chOff x="5247397" y="3051218"/>
            <a:chExt cx="5473607" cy="829945"/>
          </a:xfrm>
        </p:grpSpPr>
        <p:sp>
          <p:nvSpPr>
            <p:cNvPr id="20" name="椭圆 19"/>
            <p:cNvSpPr/>
            <p:nvPr/>
          </p:nvSpPr>
          <p:spPr>
            <a:xfrm>
              <a:off x="6408565" y="3209165"/>
              <a:ext cx="145774" cy="145774"/>
            </a:xfrm>
            <a:prstGeom prst="ellipse">
              <a:avLst/>
            </a:prstGeom>
            <a:solidFill>
              <a:srgbClr val="9B0000"/>
            </a:solidFill>
            <a:ln>
              <a:solidFill>
                <a:srgbClr val="9B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5247397" y="3051219"/>
              <a:ext cx="8933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9B0000"/>
                  </a:solidFill>
                </a:rPr>
                <a:t>02</a:t>
              </a:r>
              <a:endParaRPr lang="zh-CN" altLang="en-US" sz="2400" b="1" dirty="0">
                <a:solidFill>
                  <a:srgbClr val="9B0000"/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168390" y="3051218"/>
              <a:ext cx="3552614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B0000"/>
                  </a:solidFill>
                </a:rPr>
                <a:t>核心问题</a:t>
              </a:r>
              <a:endParaRPr lang="zh-CN" altLang="en-US" sz="2400" b="1" dirty="0">
                <a:solidFill>
                  <a:srgbClr val="9B0000"/>
                </a:solidFill>
              </a:endParaRPr>
            </a:p>
            <a:p>
              <a:endParaRPr lang="zh-CN" altLang="en-US" sz="2400" b="1" dirty="0">
                <a:solidFill>
                  <a:srgbClr val="9B0000"/>
                </a:solidFill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223790" y="3091033"/>
            <a:ext cx="5485149" cy="461665"/>
            <a:chOff x="5235855" y="3945743"/>
            <a:chExt cx="5485149" cy="461665"/>
          </a:xfrm>
        </p:grpSpPr>
        <p:sp>
          <p:nvSpPr>
            <p:cNvPr id="21" name="椭圆 20"/>
            <p:cNvSpPr/>
            <p:nvPr/>
          </p:nvSpPr>
          <p:spPr>
            <a:xfrm>
              <a:off x="6408565" y="4103689"/>
              <a:ext cx="145774" cy="145774"/>
            </a:xfrm>
            <a:prstGeom prst="ellipse">
              <a:avLst/>
            </a:prstGeom>
            <a:solidFill>
              <a:srgbClr val="9B0000"/>
            </a:solidFill>
            <a:ln>
              <a:solidFill>
                <a:srgbClr val="9B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235855" y="3945743"/>
              <a:ext cx="8933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9B0000"/>
                  </a:solidFill>
                </a:rPr>
                <a:t>03</a:t>
              </a:r>
              <a:endParaRPr lang="zh-CN" altLang="en-US" sz="2400" b="1" dirty="0">
                <a:solidFill>
                  <a:srgbClr val="9B0000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168390" y="3945743"/>
              <a:ext cx="355261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B0000"/>
                  </a:solidFill>
                </a:rPr>
                <a:t>具体的研究过程与实现</a:t>
              </a:r>
              <a:endParaRPr lang="zh-CN" altLang="en-US" sz="2400" b="1" dirty="0">
                <a:solidFill>
                  <a:srgbClr val="9B0000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235331" y="3791247"/>
            <a:ext cx="5473608" cy="461665"/>
            <a:chOff x="5247396" y="4840267"/>
            <a:chExt cx="5473608" cy="461665"/>
          </a:xfrm>
        </p:grpSpPr>
        <p:sp>
          <p:nvSpPr>
            <p:cNvPr id="22" name="椭圆 21"/>
            <p:cNvSpPr/>
            <p:nvPr/>
          </p:nvSpPr>
          <p:spPr>
            <a:xfrm>
              <a:off x="6408565" y="4976190"/>
              <a:ext cx="145774" cy="145774"/>
            </a:xfrm>
            <a:prstGeom prst="ellipse">
              <a:avLst/>
            </a:prstGeom>
            <a:solidFill>
              <a:srgbClr val="9B0000"/>
            </a:solidFill>
            <a:ln>
              <a:solidFill>
                <a:srgbClr val="9B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247396" y="4840267"/>
              <a:ext cx="8933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9B0000"/>
                  </a:solidFill>
                </a:rPr>
                <a:t>04</a:t>
              </a:r>
              <a:endParaRPr lang="zh-CN" altLang="en-US" sz="2400" b="1" dirty="0">
                <a:solidFill>
                  <a:srgbClr val="9B0000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168390" y="4840267"/>
              <a:ext cx="355261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9B0000"/>
                  </a:solidFill>
                </a:rPr>
                <a:t>结果分析及</a:t>
              </a:r>
              <a:r>
                <a:rPr lang="zh-CN" altLang="en-US" sz="2400" b="1" dirty="0">
                  <a:solidFill>
                    <a:srgbClr val="9B0000"/>
                  </a:solidFill>
                </a:rPr>
                <a:t>结论</a:t>
              </a:r>
              <a:endParaRPr lang="zh-CN" altLang="en-US" sz="2400" b="1" dirty="0">
                <a:solidFill>
                  <a:srgbClr val="9B0000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235331" y="4491017"/>
            <a:ext cx="6622573" cy="829945"/>
            <a:chOff x="5247396" y="4840267"/>
            <a:chExt cx="6622573" cy="829945"/>
          </a:xfrm>
        </p:grpSpPr>
        <p:sp>
          <p:nvSpPr>
            <p:cNvPr id="3" name="椭圆 2"/>
            <p:cNvSpPr/>
            <p:nvPr/>
          </p:nvSpPr>
          <p:spPr>
            <a:xfrm>
              <a:off x="6408565" y="4976190"/>
              <a:ext cx="145774" cy="145774"/>
            </a:xfrm>
            <a:prstGeom prst="ellipse">
              <a:avLst/>
            </a:prstGeom>
            <a:solidFill>
              <a:srgbClr val="9B0000"/>
            </a:solidFill>
            <a:ln>
              <a:solidFill>
                <a:srgbClr val="9B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247396" y="4840267"/>
              <a:ext cx="893381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2400" b="1" dirty="0">
                  <a:solidFill>
                    <a:srgbClr val="9B0000"/>
                  </a:solidFill>
                </a:rPr>
                <a:t>05</a:t>
              </a:r>
              <a:endParaRPr lang="zh-CN" altLang="en-US" sz="2400" b="1" dirty="0">
                <a:solidFill>
                  <a:srgbClr val="9B0000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168271" y="4840267"/>
              <a:ext cx="4701698" cy="8299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400" b="1" dirty="0">
                  <a:solidFill>
                    <a:srgbClr val="9B0000"/>
                  </a:solidFill>
                </a:rPr>
                <a:t>反思和未来可能继续优化的工作</a:t>
              </a:r>
              <a:endParaRPr lang="zh-CN" altLang="en-US" sz="2400" b="1" dirty="0">
                <a:solidFill>
                  <a:srgbClr val="9B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917524" y="3280119"/>
            <a:ext cx="704811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9B0000"/>
                </a:solidFill>
              </a:rPr>
              <a:t>0</a:t>
            </a:r>
            <a:r>
              <a:rPr lang="en-US" altLang="zh-CN" sz="4400" b="1" dirty="0">
                <a:solidFill>
                  <a:srgbClr val="9B0000"/>
                </a:solidFill>
                <a:cs typeface="Arial" panose="020B0604020202020204" pitchFamily="34" charset="0"/>
              </a:rPr>
              <a:t>4</a:t>
            </a:r>
            <a:r>
              <a:rPr lang="en-US" altLang="zh-CN" sz="4400" b="1" dirty="0">
                <a:solidFill>
                  <a:srgbClr val="9B0000"/>
                </a:solidFill>
              </a:rPr>
              <a:t>【</a:t>
            </a:r>
            <a:r>
              <a:rPr lang="zh-CN" altLang="en-US" sz="4400" b="1" dirty="0">
                <a:solidFill>
                  <a:srgbClr val="9B0000"/>
                </a:solidFill>
              </a:rPr>
              <a:t>结果分析及结论</a:t>
            </a:r>
            <a:r>
              <a:rPr lang="en-US" altLang="zh-CN" sz="4400" b="1" dirty="0">
                <a:solidFill>
                  <a:srgbClr val="9B0000"/>
                </a:solidFill>
              </a:rPr>
              <a:t>】</a:t>
            </a:r>
            <a:endParaRPr lang="zh-CN" altLang="en-US" sz="4400" b="1" dirty="0">
              <a:solidFill>
                <a:srgbClr val="9B0000"/>
              </a:solidFill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1659617" y="1984522"/>
            <a:ext cx="645605" cy="823919"/>
          </a:xfrm>
          <a:custGeom>
            <a:avLst/>
            <a:gdLst>
              <a:gd name="connsiteX0" fmla="*/ 311426 w 488053"/>
              <a:gd name="connsiteY0" fmla="*/ 0 h 622852"/>
              <a:gd name="connsiteX1" fmla="*/ 485547 w 488053"/>
              <a:gd name="connsiteY1" fmla="*/ 53187 h 622852"/>
              <a:gd name="connsiteX2" fmla="*/ 488053 w 488053"/>
              <a:gd name="connsiteY2" fmla="*/ 55254 h 622852"/>
              <a:gd name="connsiteX3" fmla="*/ 444468 w 488053"/>
              <a:gd name="connsiteY3" fmla="*/ 91215 h 622852"/>
              <a:gd name="connsiteX4" fmla="*/ 353253 w 488053"/>
              <a:gd name="connsiteY4" fmla="*/ 311426 h 622852"/>
              <a:gd name="connsiteX5" fmla="*/ 444468 w 488053"/>
              <a:gd name="connsiteY5" fmla="*/ 531638 h 622852"/>
              <a:gd name="connsiteX6" fmla="*/ 488053 w 488053"/>
              <a:gd name="connsiteY6" fmla="*/ 567599 h 622852"/>
              <a:gd name="connsiteX7" fmla="*/ 485547 w 488053"/>
              <a:gd name="connsiteY7" fmla="*/ 569666 h 622852"/>
              <a:gd name="connsiteX8" fmla="*/ 311426 w 488053"/>
              <a:gd name="connsiteY8" fmla="*/ 622852 h 622852"/>
              <a:gd name="connsiteX9" fmla="*/ 0 w 488053"/>
              <a:gd name="connsiteY9" fmla="*/ 311426 h 622852"/>
              <a:gd name="connsiteX10" fmla="*/ 311426 w 488053"/>
              <a:gd name="connsiteY10" fmla="*/ 0 h 622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8053" h="622852">
                <a:moveTo>
                  <a:pt x="311426" y="0"/>
                </a:moveTo>
                <a:cubicBezTo>
                  <a:pt x="375925" y="0"/>
                  <a:pt x="435844" y="19607"/>
                  <a:pt x="485547" y="53187"/>
                </a:cubicBezTo>
                <a:lnTo>
                  <a:pt x="488053" y="55254"/>
                </a:lnTo>
                <a:lnTo>
                  <a:pt x="444468" y="91215"/>
                </a:lnTo>
                <a:cubicBezTo>
                  <a:pt x="388111" y="147572"/>
                  <a:pt x="353253" y="225428"/>
                  <a:pt x="353253" y="311426"/>
                </a:cubicBezTo>
                <a:cubicBezTo>
                  <a:pt x="353253" y="397424"/>
                  <a:pt x="388111" y="475281"/>
                  <a:pt x="444468" y="531638"/>
                </a:cubicBezTo>
                <a:lnTo>
                  <a:pt x="488053" y="567599"/>
                </a:lnTo>
                <a:lnTo>
                  <a:pt x="485547" y="569666"/>
                </a:lnTo>
                <a:cubicBezTo>
                  <a:pt x="435844" y="603245"/>
                  <a:pt x="375925" y="622852"/>
                  <a:pt x="311426" y="622852"/>
                </a:cubicBezTo>
                <a:cubicBezTo>
                  <a:pt x="139430" y="622852"/>
                  <a:pt x="0" y="483422"/>
                  <a:pt x="0" y="311426"/>
                </a:cubicBezTo>
                <a:cubicBezTo>
                  <a:pt x="0" y="139430"/>
                  <a:pt x="139430" y="0"/>
                  <a:pt x="311426" y="0"/>
                </a:cubicBezTo>
                <a:close/>
              </a:path>
            </a:pathLst>
          </a:custGeom>
          <a:solidFill>
            <a:srgbClr val="9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>
            <a:off x="2505408" y="1984522"/>
            <a:ext cx="624019" cy="823919"/>
          </a:xfrm>
          <a:custGeom>
            <a:avLst/>
            <a:gdLst>
              <a:gd name="connsiteX0" fmla="*/ 311426 w 471735"/>
              <a:gd name="connsiteY0" fmla="*/ 0 h 622852"/>
              <a:gd name="connsiteX1" fmla="*/ 432647 w 471735"/>
              <a:gd name="connsiteY1" fmla="*/ 24473 h 622852"/>
              <a:gd name="connsiteX2" fmla="*/ 471735 w 471735"/>
              <a:gd name="connsiteY2" fmla="*/ 45689 h 622852"/>
              <a:gd name="connsiteX3" fmla="*/ 457922 w 471735"/>
              <a:gd name="connsiteY3" fmla="*/ 53187 h 622852"/>
              <a:gd name="connsiteX4" fmla="*/ 320617 w 471735"/>
              <a:gd name="connsiteY4" fmla="*/ 311426 h 622852"/>
              <a:gd name="connsiteX5" fmla="*/ 457922 w 471735"/>
              <a:gd name="connsiteY5" fmla="*/ 569666 h 622852"/>
              <a:gd name="connsiteX6" fmla="*/ 471735 w 471735"/>
              <a:gd name="connsiteY6" fmla="*/ 577163 h 622852"/>
              <a:gd name="connsiteX7" fmla="*/ 432647 w 471735"/>
              <a:gd name="connsiteY7" fmla="*/ 598379 h 622852"/>
              <a:gd name="connsiteX8" fmla="*/ 311426 w 471735"/>
              <a:gd name="connsiteY8" fmla="*/ 622852 h 622852"/>
              <a:gd name="connsiteX9" fmla="*/ 0 w 471735"/>
              <a:gd name="connsiteY9" fmla="*/ 311426 h 622852"/>
              <a:gd name="connsiteX10" fmla="*/ 311426 w 471735"/>
              <a:gd name="connsiteY10" fmla="*/ 0 h 622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1735" h="622852">
                <a:moveTo>
                  <a:pt x="311426" y="0"/>
                </a:moveTo>
                <a:cubicBezTo>
                  <a:pt x="354425" y="0"/>
                  <a:pt x="395389" y="8714"/>
                  <a:pt x="432647" y="24473"/>
                </a:cubicBezTo>
                <a:lnTo>
                  <a:pt x="471735" y="45689"/>
                </a:lnTo>
                <a:lnTo>
                  <a:pt x="457922" y="53187"/>
                </a:lnTo>
                <a:cubicBezTo>
                  <a:pt x="375082" y="109152"/>
                  <a:pt x="320617" y="203929"/>
                  <a:pt x="320617" y="311426"/>
                </a:cubicBezTo>
                <a:cubicBezTo>
                  <a:pt x="320617" y="418924"/>
                  <a:pt x="375082" y="513700"/>
                  <a:pt x="457922" y="569666"/>
                </a:cubicBezTo>
                <a:lnTo>
                  <a:pt x="471735" y="577163"/>
                </a:lnTo>
                <a:lnTo>
                  <a:pt x="432647" y="598379"/>
                </a:lnTo>
                <a:cubicBezTo>
                  <a:pt x="395389" y="614138"/>
                  <a:pt x="354425" y="622852"/>
                  <a:pt x="311426" y="622852"/>
                </a:cubicBezTo>
                <a:cubicBezTo>
                  <a:pt x="139430" y="622852"/>
                  <a:pt x="0" y="483422"/>
                  <a:pt x="0" y="311426"/>
                </a:cubicBezTo>
                <a:cubicBezTo>
                  <a:pt x="0" y="139430"/>
                  <a:pt x="139430" y="0"/>
                  <a:pt x="311426" y="0"/>
                </a:cubicBezTo>
                <a:close/>
              </a:path>
            </a:pathLst>
          </a:custGeom>
          <a:solidFill>
            <a:srgbClr val="9B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2094857" y="1984522"/>
            <a:ext cx="617939" cy="823919"/>
          </a:xfrm>
          <a:custGeom>
            <a:avLst/>
            <a:gdLst>
              <a:gd name="connsiteX0" fmla="*/ 311426 w 467139"/>
              <a:gd name="connsiteY0" fmla="*/ 0 h 622852"/>
              <a:gd name="connsiteX1" fmla="*/ 432647 w 467139"/>
              <a:gd name="connsiteY1" fmla="*/ 24473 h 622852"/>
              <a:gd name="connsiteX2" fmla="*/ 467139 w 467139"/>
              <a:gd name="connsiteY2" fmla="*/ 43195 h 622852"/>
              <a:gd name="connsiteX3" fmla="*/ 448731 w 467139"/>
              <a:gd name="connsiteY3" fmla="*/ 53187 h 622852"/>
              <a:gd name="connsiteX4" fmla="*/ 311426 w 467139"/>
              <a:gd name="connsiteY4" fmla="*/ 311426 h 622852"/>
              <a:gd name="connsiteX5" fmla="*/ 448731 w 467139"/>
              <a:gd name="connsiteY5" fmla="*/ 569665 h 622852"/>
              <a:gd name="connsiteX6" fmla="*/ 467139 w 467139"/>
              <a:gd name="connsiteY6" fmla="*/ 579657 h 622852"/>
              <a:gd name="connsiteX7" fmla="*/ 432647 w 467139"/>
              <a:gd name="connsiteY7" fmla="*/ 598379 h 622852"/>
              <a:gd name="connsiteX8" fmla="*/ 311426 w 467139"/>
              <a:gd name="connsiteY8" fmla="*/ 622852 h 622852"/>
              <a:gd name="connsiteX9" fmla="*/ 0 w 467139"/>
              <a:gd name="connsiteY9" fmla="*/ 311426 h 622852"/>
              <a:gd name="connsiteX10" fmla="*/ 311426 w 467139"/>
              <a:gd name="connsiteY10" fmla="*/ 0 h 622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7139" h="622852">
                <a:moveTo>
                  <a:pt x="311426" y="0"/>
                </a:moveTo>
                <a:cubicBezTo>
                  <a:pt x="354425" y="0"/>
                  <a:pt x="395389" y="8714"/>
                  <a:pt x="432647" y="24473"/>
                </a:cubicBezTo>
                <a:lnTo>
                  <a:pt x="467139" y="43195"/>
                </a:lnTo>
                <a:lnTo>
                  <a:pt x="448731" y="53187"/>
                </a:lnTo>
                <a:cubicBezTo>
                  <a:pt x="365891" y="109152"/>
                  <a:pt x="311426" y="203929"/>
                  <a:pt x="311426" y="311426"/>
                </a:cubicBezTo>
                <a:cubicBezTo>
                  <a:pt x="311426" y="418924"/>
                  <a:pt x="365891" y="513700"/>
                  <a:pt x="448731" y="569665"/>
                </a:cubicBezTo>
                <a:lnTo>
                  <a:pt x="467139" y="579657"/>
                </a:lnTo>
                <a:lnTo>
                  <a:pt x="432647" y="598379"/>
                </a:lnTo>
                <a:cubicBezTo>
                  <a:pt x="395389" y="614138"/>
                  <a:pt x="354425" y="622852"/>
                  <a:pt x="311426" y="622852"/>
                </a:cubicBezTo>
                <a:cubicBezTo>
                  <a:pt x="139430" y="622852"/>
                  <a:pt x="0" y="483422"/>
                  <a:pt x="0" y="311426"/>
                </a:cubicBezTo>
                <a:cubicBezTo>
                  <a:pt x="0" y="139430"/>
                  <a:pt x="139430" y="0"/>
                  <a:pt x="311426" y="0"/>
                </a:cubicBezTo>
                <a:close/>
              </a:path>
            </a:pathLst>
          </a:custGeom>
          <a:solidFill>
            <a:srgbClr val="9B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917524" y="1983544"/>
            <a:ext cx="823919" cy="823919"/>
          </a:xfrm>
          <a:prstGeom prst="ellipse">
            <a:avLst/>
          </a:prstGeom>
          <a:solidFill>
            <a:srgbClr val="9B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5864087" y="5942060"/>
            <a:ext cx="6327913" cy="1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21" grpId="0" animBg="1"/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76469" y="1197782"/>
            <a:ext cx="7215809" cy="0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6469" y="539986"/>
            <a:ext cx="11257994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四，</a:t>
            </a: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uLnTx/>
                <a:uFillTx/>
                <a:latin typeface="等线" charset="0"/>
                <a:ea typeface="等线" charset="0"/>
              </a:rPr>
              <a:t>结果分析及结论--</a:t>
            </a:r>
            <a:r>
              <a:rPr lang="en-US" altLang="zh-CN" sz="2400" b="1" noProof="0" dirty="0">
                <a:ln>
                  <a:noFill/>
                </a:ln>
                <a:solidFill>
                  <a:srgbClr val="9B0000"/>
                </a:solidFill>
                <a:uLnTx/>
                <a:uFillTx/>
                <a:latin typeface="等线" charset="0"/>
                <a:ea typeface="等线" charset="0"/>
              </a:rPr>
              <a:t>Defects4J</a:t>
            </a: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uLnTx/>
                <a:uFillTx/>
                <a:latin typeface="等线" charset="0"/>
                <a:ea typeface="等线" charset="0"/>
              </a:rPr>
              <a:t>数据集</a:t>
            </a:r>
            <a:endParaRPr lang="zh-CN" altLang="en-US" sz="2400" b="1" noProof="0" dirty="0">
              <a:ln>
                <a:noFill/>
              </a:ln>
              <a:solidFill>
                <a:srgbClr val="9B0000"/>
              </a:solidFill>
              <a:uLnTx/>
              <a:uFillTx/>
              <a:latin typeface="等线" charset="0"/>
              <a:ea typeface="等线" charset="0"/>
            </a:endParaRPr>
          </a:p>
        </p:txBody>
      </p:sp>
      <p:pic>
        <p:nvPicPr>
          <p:cNvPr id="3" name="图片 2" descr="upload_post_object_v2_28992175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793" y="1259299"/>
            <a:ext cx="6836332" cy="1838790"/>
          </a:xfrm>
          <a:prstGeom prst="rect">
            <a:avLst/>
          </a:prstGeom>
        </p:spPr>
      </p:pic>
      <p:pic>
        <p:nvPicPr>
          <p:cNvPr id="6" name="图片 5" descr="upload_post_object_v2_22467137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844" y="1685236"/>
            <a:ext cx="4776825" cy="3797350"/>
          </a:xfrm>
          <a:prstGeom prst="rect">
            <a:avLst/>
          </a:prstGeom>
        </p:spPr>
      </p:pic>
      <p:pic>
        <p:nvPicPr>
          <p:cNvPr id="7" name="图片 6" descr="upload_post_object_v2_28531560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31" y="3098089"/>
            <a:ext cx="5640426" cy="36399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76469" y="1197782"/>
            <a:ext cx="7215809" cy="0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6469" y="539986"/>
            <a:ext cx="11257994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四，</a:t>
            </a: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uLnTx/>
                <a:uFillTx/>
                <a:latin typeface="等线" charset="0"/>
                <a:ea typeface="等线" charset="0"/>
              </a:rPr>
              <a:t>结果分析及结论--</a:t>
            </a:r>
            <a:r>
              <a:rPr lang="en-US" altLang="zh-CN" sz="2400" b="1" noProof="0" dirty="0">
                <a:ln>
                  <a:noFill/>
                </a:ln>
                <a:solidFill>
                  <a:srgbClr val="9B0000"/>
                </a:solidFill>
                <a:uLnTx/>
                <a:uFillTx/>
                <a:latin typeface="等线" charset="0"/>
                <a:ea typeface="等线" charset="0"/>
              </a:rPr>
              <a:t>Defects4J</a:t>
            </a: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uLnTx/>
                <a:uFillTx/>
                <a:latin typeface="等线" charset="0"/>
                <a:ea typeface="等线" charset="0"/>
              </a:rPr>
              <a:t>数据集</a:t>
            </a:r>
            <a:endParaRPr lang="zh-CN" altLang="en-US" sz="2400" b="1" noProof="0" dirty="0">
              <a:ln>
                <a:noFill/>
              </a:ln>
              <a:solidFill>
                <a:srgbClr val="9B0000"/>
              </a:solidFill>
              <a:uLnTx/>
              <a:uFillTx/>
              <a:latin typeface="等线" charset="0"/>
              <a:ea typeface="等线" charset="0"/>
            </a:endParaRPr>
          </a:p>
        </p:txBody>
      </p:sp>
      <p:pic>
        <p:nvPicPr>
          <p:cNvPr id="6" name="图片 5" descr="upload_post_object_v2_22467137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459" y="1369912"/>
            <a:ext cx="4776825" cy="379735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5659483" y="1721830"/>
            <a:ext cx="5926786" cy="2633660"/>
          </a:xfrm>
          <a:prstGeom prst="rect">
            <a:avLst/>
          </a:prstGeom>
        </p:spPr>
        <p:txBody>
          <a:bodyPr wrap="square" rtlCol="0">
            <a:noAutofit/>
          </a:bodyPr>
          <a:p>
            <a:pPr algn="l"/>
            <a:r>
              <a:rPr lang="zh-CN" altLang="en-US" sz="2000"/>
              <a:t>·</a:t>
            </a:r>
            <a:r>
              <a:rPr lang="zh-CN" altLang="en-US" sz="2000">
                <a:solidFill>
                  <a:srgbClr val="FF0000"/>
                </a:solidFill>
              </a:rPr>
              <a:t>现象一</a:t>
            </a:r>
            <a:r>
              <a:rPr lang="zh-CN" altLang="en-US" sz="2000"/>
              <a:t>：</a:t>
            </a:r>
            <a:r>
              <a:rPr lang="en-US" altLang="zh-CN" sz="2000"/>
              <a:t>“</a:t>
            </a:r>
            <a:r>
              <a:rPr lang="zh-CN" altLang="en-US" sz="2000"/>
              <a:t>最开始</a:t>
            </a:r>
            <a:r>
              <a:rPr lang="en-US" altLang="zh-CN" sz="2000"/>
              <a:t>”</a:t>
            </a:r>
            <a:r>
              <a:rPr lang="zh-CN" altLang="en-US" sz="2000"/>
              <a:t>策略和</a:t>
            </a:r>
            <a:r>
              <a:rPr lang="en-US" altLang="zh-CN" sz="2000"/>
              <a:t>“Test-first”</a:t>
            </a:r>
            <a:r>
              <a:rPr lang="zh-CN" altLang="en-US" sz="2000"/>
              <a:t>策略表现突出，成功率明显高于平均水平，说明</a:t>
            </a:r>
            <a:r>
              <a:rPr lang="zh-CN" altLang="en-US" sz="2000" b="1" i="1"/>
              <a:t>将关键信息放在提示开头可能对</a:t>
            </a:r>
            <a:r>
              <a:rPr lang="en-US" altLang="zh-CN" sz="2000" b="1" i="1"/>
              <a:t>LLM</a:t>
            </a:r>
            <a:r>
              <a:rPr lang="zh-CN" altLang="en-US" sz="2000" b="1" i="1"/>
              <a:t>理解问题尤为有利</a:t>
            </a:r>
            <a:r>
              <a:rPr lang="zh-CN" altLang="en-US" sz="2000"/>
              <a:t>。</a:t>
            </a:r>
            <a:endParaRPr lang="zh-CN" altLang="en-US" sz="2000"/>
          </a:p>
          <a:p>
            <a:pPr algn="l"/>
            <a:r>
              <a:rPr lang="zh-CN" altLang="en-US" sz="2000"/>
              <a:t>·原因：在于它首先</a:t>
            </a:r>
            <a:r>
              <a:rPr lang="zh-CN" altLang="en-US" sz="2000" b="1" i="1"/>
              <a:t>呈现了待修复的有缺陷源码</a:t>
            </a:r>
            <a:r>
              <a:rPr lang="zh-CN" altLang="en-US" sz="2000"/>
              <a:t>，让模型一开始就聚焦于代码细节，然后依次提供失败的测试及错误信息，形成由代码到错误的顺序。</a:t>
            </a:r>
            <a:endParaRPr lang="zh-CN" altLang="en-US" sz="200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5659534" y="4422523"/>
            <a:ext cx="5757889" cy="2029474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2000"/>
              <a:t>·</a:t>
            </a:r>
            <a:r>
              <a:rPr lang="zh-CN" altLang="en-US" sz="2000">
                <a:solidFill>
                  <a:srgbClr val="FF0000"/>
                </a:solidFill>
              </a:rPr>
              <a:t>现象二</a:t>
            </a:r>
            <a:r>
              <a:rPr lang="zh-CN" altLang="en-US" sz="2000"/>
              <a:t>：</a:t>
            </a:r>
            <a:r>
              <a:rPr lang="en-US" altLang="zh-CN" sz="2000"/>
              <a:t>“LLM </a:t>
            </a:r>
            <a:r>
              <a:rPr lang="zh-CN" altLang="en-US" sz="2000"/>
              <a:t>默认策略</a:t>
            </a:r>
            <a:r>
              <a:rPr lang="en-US" altLang="zh-CN" sz="2000"/>
              <a:t>”</a:t>
            </a:r>
            <a:r>
              <a:rPr lang="zh-CN" altLang="en-US" sz="2000"/>
              <a:t>的顺序（源码</a:t>
            </a:r>
            <a:r>
              <a:rPr lang="en-US" altLang="en-US" sz="2000"/>
              <a:t>→</a:t>
            </a:r>
            <a:r>
              <a:rPr lang="zh-CN" altLang="en-US" sz="2000"/>
              <a:t>测试</a:t>
            </a:r>
            <a:r>
              <a:rPr lang="en-US" altLang="en-US" sz="2000"/>
              <a:t>→</a:t>
            </a:r>
            <a:r>
              <a:rPr lang="zh-CN" altLang="en-US" sz="2000"/>
              <a:t>错误</a:t>
            </a:r>
            <a:r>
              <a:rPr lang="en-US" altLang="en-US" sz="2000"/>
              <a:t>→</a:t>
            </a:r>
            <a:r>
              <a:rPr lang="zh-CN" altLang="en-US" sz="2000"/>
              <a:t>错误代码片段</a:t>
            </a:r>
            <a:r>
              <a:rPr lang="en-US" altLang="en-US" sz="2000"/>
              <a:t>→</a:t>
            </a:r>
            <a:r>
              <a:rPr lang="zh-CN" altLang="en-US" sz="2000"/>
              <a:t>测试行）成功率最低，提示了</a:t>
            </a:r>
            <a:r>
              <a:rPr lang="zh-CN" altLang="en-US" sz="2000" b="1" i="1"/>
              <a:t>默认顺序可能并未优化关键信息的传递</a:t>
            </a:r>
            <a:endParaRPr lang="zh-CN" altLang="en-US" sz="2000" b="1" i="1"/>
          </a:p>
          <a:p>
            <a:r>
              <a:rPr lang="zh-CN" altLang="en-US" sz="2000" b="1" i="1"/>
              <a:t>·</a:t>
            </a:r>
            <a:r>
              <a:rPr lang="zh-CN" altLang="en-US" sz="2000"/>
              <a:t>原因：将测试定位信息（</a:t>
            </a:r>
            <a:r>
              <a:rPr lang="en-US" altLang="zh-CN" sz="2000"/>
              <a:t>Test line</a:t>
            </a:r>
            <a:r>
              <a:rPr lang="zh-CN" altLang="en-US" sz="2000"/>
              <a:t>）放在提示的末尾是很低效的，模型往往难以及时利用这条关键信息，因而修复成功率大幅下降。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76469" y="1197782"/>
            <a:ext cx="7215809" cy="0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6469" y="539986"/>
            <a:ext cx="11257994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四，</a:t>
            </a: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uLnTx/>
                <a:uFillTx/>
                <a:latin typeface="等线" charset="0"/>
                <a:ea typeface="等线" charset="0"/>
              </a:rPr>
              <a:t>结果分析及结论--</a:t>
            </a:r>
            <a:r>
              <a:rPr lang="en-US" altLang="zh-CN" sz="2400" b="1" noProof="0" dirty="0">
                <a:ln>
                  <a:noFill/>
                </a:ln>
                <a:solidFill>
                  <a:srgbClr val="9B0000"/>
                </a:solidFill>
                <a:uLnTx/>
                <a:uFillTx/>
                <a:latin typeface="等线" charset="0"/>
                <a:ea typeface="等线" charset="0"/>
              </a:rPr>
              <a:t>Defects4J</a:t>
            </a: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uLnTx/>
                <a:uFillTx/>
                <a:latin typeface="等线" charset="0"/>
                <a:ea typeface="等线" charset="0"/>
              </a:rPr>
              <a:t>数据集</a:t>
            </a:r>
            <a:endParaRPr lang="zh-CN" altLang="en-US" sz="2400" b="1" noProof="0" dirty="0">
              <a:ln>
                <a:noFill/>
              </a:ln>
              <a:solidFill>
                <a:srgbClr val="9B0000"/>
              </a:solidFill>
              <a:uLnTx/>
              <a:uFillTx/>
              <a:latin typeface="等线" charset="0"/>
              <a:ea typeface="等线" charset="0"/>
            </a:endParaRPr>
          </a:p>
        </p:txBody>
      </p:sp>
      <p:pic>
        <p:nvPicPr>
          <p:cNvPr id="6" name="图片 5" descr="upload_post_object_v2_22467137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507" y="1530325"/>
            <a:ext cx="4776825" cy="379735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5659582" y="1493230"/>
            <a:ext cx="5926786" cy="2633660"/>
          </a:xfrm>
          <a:prstGeom prst="rect">
            <a:avLst/>
          </a:prstGeom>
        </p:spPr>
        <p:txBody>
          <a:bodyPr wrap="square" rtlCol="0">
            <a:noAutofit/>
          </a:bodyPr>
          <a:p>
            <a:pPr algn="l"/>
            <a:r>
              <a:rPr lang="zh-CN" altLang="en-US"/>
              <a:t>·</a:t>
            </a:r>
            <a:r>
              <a:rPr lang="zh-CN" altLang="en-US">
                <a:solidFill>
                  <a:srgbClr val="FF0000"/>
                </a:solidFill>
              </a:rPr>
              <a:t>现象三</a:t>
            </a:r>
            <a:r>
              <a:rPr lang="zh-CN" altLang="en-US"/>
              <a:t>：人类启发策略的成功率为</a:t>
            </a:r>
            <a:r>
              <a:rPr lang="en-US" altLang="zh-CN"/>
              <a:t>33.3%</a:t>
            </a:r>
            <a:r>
              <a:rPr lang="zh-CN" altLang="en-US"/>
              <a:t>，并不如预期中突出。这可能暗示：人类直觉的调试顺序不一定最优于</a:t>
            </a:r>
            <a:r>
              <a:rPr lang="en-US" altLang="zh-CN"/>
              <a:t>LLM</a:t>
            </a:r>
            <a:endParaRPr lang="en-US" altLang="zh-CN"/>
          </a:p>
          <a:p>
            <a:pPr algn="l"/>
            <a:r>
              <a:rPr lang="zh-CN" altLang="en-US"/>
              <a:t>·原因：</a:t>
            </a:r>
            <a:r>
              <a:rPr lang="en-US" altLang="zh-CN"/>
              <a:t>LLM</a:t>
            </a:r>
            <a:r>
              <a:rPr lang="zh-CN" altLang="en-US"/>
              <a:t>在预训练中习得的模式可能不同。例如，</a:t>
            </a:r>
            <a:r>
              <a:rPr lang="en-US" altLang="zh-CN"/>
              <a:t>LLM</a:t>
            </a:r>
            <a:r>
              <a:rPr lang="zh-CN" altLang="en-US"/>
              <a:t>可能经常见到的问题描述是先给代码片段再给错误（如论坛问答中，提问者常先贴出代码然后给出错误信息）</a:t>
            </a:r>
            <a:endParaRPr lang="zh-CN" altLang="en-US"/>
          </a:p>
          <a:p>
            <a:pPr algn="l"/>
            <a:r>
              <a:rPr lang="zh-CN" altLang="en-US"/>
              <a:t>·底层逻辑：预训练语料中的常见叙事顺序形成了概率先验；</a:t>
            </a:r>
            <a:r>
              <a:rPr lang="zh-CN" altLang="en-US">
                <a:solidFill>
                  <a:srgbClr val="FF0000"/>
                </a:solidFill>
              </a:rPr>
              <a:t>因此，</a:t>
            </a:r>
            <a:r>
              <a:rPr lang="en-US" altLang="zh-CN">
                <a:solidFill>
                  <a:srgbClr val="FF0000"/>
                </a:solidFill>
              </a:rPr>
              <a:t>LLM</a:t>
            </a:r>
            <a:r>
              <a:rPr lang="zh-CN" altLang="en-US">
                <a:solidFill>
                  <a:srgbClr val="FF0000"/>
                </a:solidFill>
              </a:rPr>
              <a:t>对输入顺序天然敏感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5772127" y="4422523"/>
            <a:ext cx="5814277" cy="2057629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b="1">
                <a:solidFill>
                  <a:srgbClr val="FF0000"/>
                </a:solidFill>
              </a:rPr>
              <a:t>结论</a:t>
            </a:r>
            <a:r>
              <a:rPr lang="zh-CN" altLang="en-US"/>
              <a:t>：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LLM </a:t>
            </a:r>
            <a:r>
              <a:rPr lang="zh-CN" altLang="en-US"/>
              <a:t>的</a:t>
            </a:r>
            <a:r>
              <a:rPr lang="en-US" altLang="zh-CN"/>
              <a:t>“</a:t>
            </a:r>
            <a:r>
              <a:rPr lang="zh-CN" altLang="en-US"/>
              <a:t>位置偏置</a:t>
            </a:r>
            <a:r>
              <a:rPr lang="en-US" altLang="zh-CN"/>
              <a:t> + </a:t>
            </a:r>
            <a:r>
              <a:rPr lang="zh-CN" altLang="en-US"/>
              <a:t>上下文竞争</a:t>
            </a:r>
            <a:r>
              <a:rPr lang="en-US" altLang="zh-CN"/>
              <a:t>”</a:t>
            </a:r>
            <a:r>
              <a:rPr lang="zh-CN" altLang="en-US"/>
              <a:t>机制决定了：关键信息越靠近序列两端越容易被注意并参与推理；若把错误日志或失败测试行放在末尾，中途的注意力已被后续</a:t>
            </a:r>
            <a:r>
              <a:rPr lang="en-US" altLang="zh-CN"/>
              <a:t> token </a:t>
            </a:r>
            <a:r>
              <a:rPr lang="zh-CN" altLang="en-US"/>
              <a:t>冲淡，从而错过修复线索，导致成功率下降。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76469" y="1197782"/>
            <a:ext cx="7215809" cy="0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6469" y="539986"/>
            <a:ext cx="11257994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四，</a:t>
            </a: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uLnTx/>
                <a:uFillTx/>
                <a:latin typeface="等线" charset="0"/>
                <a:ea typeface="等线" charset="0"/>
              </a:rPr>
              <a:t>结果分析及结论--</a:t>
            </a:r>
            <a:r>
              <a:rPr lang="en-US" altLang="zh-CN" sz="2400" b="1" noProof="0" dirty="0">
                <a:ln>
                  <a:noFill/>
                </a:ln>
                <a:solidFill>
                  <a:srgbClr val="9B0000"/>
                </a:solidFill>
                <a:uLnTx/>
                <a:uFillTx/>
                <a:latin typeface="等线" charset="0"/>
                <a:ea typeface="等线" charset="0"/>
              </a:rPr>
              <a:t>Defects4J</a:t>
            </a: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uLnTx/>
                <a:uFillTx/>
                <a:latin typeface="等线" charset="0"/>
                <a:ea typeface="等线" charset="0"/>
              </a:rPr>
              <a:t>数据集</a:t>
            </a:r>
            <a:endParaRPr lang="zh-CN" altLang="en-US" sz="2400" b="1" noProof="0" dirty="0">
              <a:ln>
                <a:noFill/>
              </a:ln>
              <a:solidFill>
                <a:srgbClr val="9B0000"/>
              </a:solidFill>
              <a:uLnTx/>
              <a:uFillTx/>
              <a:latin typeface="等线" charset="0"/>
              <a:ea typeface="等线" charset="0"/>
            </a:endParaRPr>
          </a:p>
        </p:txBody>
      </p:sp>
      <p:pic>
        <p:nvPicPr>
          <p:cNvPr id="7" name="图片 6" descr="upload_post_object_v2_8605203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0343" y="1369967"/>
            <a:ext cx="6847114" cy="2636445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740229" y="1469571"/>
            <a:ext cx="2011680" cy="64516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 sz="3600"/>
              <a:t>消融</a:t>
            </a:r>
            <a:r>
              <a:rPr lang="zh-CN" altLang="en-US" sz="3600">
                <a:cs typeface="Arial" panose="020B0604020202020204" pitchFamily="34" charset="0"/>
              </a:rPr>
              <a:t>实验</a:t>
            </a:r>
            <a:endParaRPr lang="zh-CN" altLang="en-US" sz="360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85800" y="2405743"/>
            <a:ext cx="4062483" cy="2688227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2000"/>
              <a:t>结论一：</a:t>
            </a:r>
            <a:r>
              <a:rPr lang="en-US" altLang="zh-CN" sz="2000"/>
              <a:t>error code block</a:t>
            </a:r>
            <a:r>
              <a:rPr lang="zh-CN" altLang="en-US" sz="2000"/>
              <a:t>对于</a:t>
            </a:r>
            <a:r>
              <a:rPr lang="en-US" altLang="zh-CN" sz="2000"/>
              <a:t>LLM</a:t>
            </a:r>
            <a:r>
              <a:rPr lang="zh-CN" altLang="en-US" sz="2000"/>
              <a:t>的软件修复能力具有极大的贡献值，单独去掉后下降了</a:t>
            </a:r>
            <a:r>
              <a:rPr lang="en-US" altLang="zh-CN" sz="2000"/>
              <a:t>16.7%</a:t>
            </a:r>
            <a:endParaRPr lang="en-US" altLang="zh-CN" sz="2000"/>
          </a:p>
          <a:p>
            <a:endParaRPr lang="zh-CN" altLang="en-US" sz="2000"/>
          </a:p>
          <a:p>
            <a:r>
              <a:rPr lang="zh-CN" altLang="en-US" sz="2000"/>
              <a:t>结论二：</a:t>
            </a:r>
            <a:r>
              <a:rPr lang="en-US" altLang="zh-CN" sz="2000"/>
              <a:t>error code block</a:t>
            </a:r>
            <a:r>
              <a:rPr lang="zh-CN" altLang="en-US" sz="2000"/>
              <a:t>与</a:t>
            </a:r>
            <a:r>
              <a:rPr lang="en-US" altLang="zh-CN" sz="2000"/>
              <a:t>failed test</a:t>
            </a:r>
            <a:r>
              <a:rPr lang="zh-CN" altLang="en-US" sz="2000"/>
              <a:t>+</a:t>
            </a:r>
            <a:r>
              <a:rPr lang="en-US" altLang="zh-CN" sz="2000"/>
              <a:t>test line</a:t>
            </a:r>
            <a:r>
              <a:rPr lang="zh-CN" altLang="en-US" sz="2000"/>
              <a:t>作用近似，二者可以保留其一。说明某些信息是相对的“冗余”的</a:t>
            </a:r>
            <a:endParaRPr lang="zh-CN" altLang="en-US" sz="2000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5105400" y="4365171"/>
            <a:ext cx="5822213" cy="2561046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2000"/>
              <a:t>建议：</a:t>
            </a:r>
            <a:endParaRPr lang="zh-CN" altLang="en-US" sz="2000"/>
          </a:p>
          <a:p>
            <a:r>
              <a:rPr lang="en-US" altLang="zh-CN" sz="2000"/>
              <a:t>1.</a:t>
            </a:r>
            <a:r>
              <a:rPr lang="zh-CN" altLang="en-US" sz="2000"/>
              <a:t> 尽量保留堆栈错误信息</a:t>
            </a:r>
            <a:r>
              <a:rPr lang="en-US" altLang="zh-CN" sz="2000"/>
              <a:t>error</a:t>
            </a:r>
            <a:r>
              <a:rPr lang="zh-CN" altLang="en-US" sz="2000"/>
              <a:t>和测试方法的代码，二者极大影响了</a:t>
            </a:r>
            <a:r>
              <a:rPr lang="en-US" altLang="zh-CN" sz="2000"/>
              <a:t>LLM</a:t>
            </a:r>
            <a:r>
              <a:rPr lang="zh-CN" altLang="en-US" sz="2000"/>
              <a:t>的软件修复能力</a:t>
            </a:r>
            <a:endParaRPr lang="zh-CN" altLang="en-US" sz="2000"/>
          </a:p>
          <a:p>
            <a:r>
              <a:rPr lang="en-US" altLang="zh-CN" sz="2000"/>
              <a:t>2.</a:t>
            </a:r>
            <a:r>
              <a:rPr lang="zh-CN" altLang="en-US" sz="2000"/>
              <a:t> 为了节省</a:t>
            </a:r>
            <a:r>
              <a:rPr lang="en-US" altLang="zh-CN" sz="2000"/>
              <a:t>tokens</a:t>
            </a:r>
            <a:r>
              <a:rPr lang="zh-CN" altLang="en-US" sz="2000"/>
              <a:t>数，我们可以在</a:t>
            </a:r>
            <a:r>
              <a:rPr lang="en-US" altLang="zh-CN" sz="2000"/>
              <a:t>error code block</a:t>
            </a:r>
            <a:r>
              <a:rPr lang="zh-CN" altLang="en-US" sz="2000"/>
              <a:t>与</a:t>
            </a:r>
            <a:r>
              <a:rPr lang="en-US" altLang="zh-CN" sz="2000"/>
              <a:t>failed test+test line</a:t>
            </a:r>
            <a:r>
              <a:rPr lang="zh-CN" altLang="en-US" sz="2000"/>
              <a:t>中保留一个</a:t>
            </a:r>
            <a:endParaRPr lang="zh-CN" altLang="en-US" sz="2000"/>
          </a:p>
          <a:p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76469" y="1197782"/>
            <a:ext cx="7215809" cy="0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6469" y="539986"/>
            <a:ext cx="11272089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四，</a:t>
            </a: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uLnTx/>
                <a:uFillTx/>
                <a:latin typeface="等线" charset="0"/>
                <a:ea typeface="等线" charset="0"/>
              </a:rPr>
              <a:t>结果分析及结论</a:t>
            </a:r>
            <a:r>
              <a:rPr lang="en-US" altLang="zh-CN" sz="2400" b="1" noProof="0" dirty="0">
                <a:ln>
                  <a:noFill/>
                </a:ln>
                <a:solidFill>
                  <a:srgbClr val="9B0000"/>
                </a:solidFill>
                <a:uLnTx/>
                <a:uFillTx/>
                <a:latin typeface="等线" charset="0"/>
                <a:ea typeface="等线" charset="0"/>
              </a:rPr>
              <a:t>--Bears Benchmark</a:t>
            </a: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uLnTx/>
                <a:uFillTx/>
                <a:latin typeface="等线" charset="0"/>
                <a:ea typeface="等线" charset="0"/>
              </a:rPr>
              <a:t>数据集</a:t>
            </a:r>
            <a:endParaRPr lang="zh-CN" altLang="en-US" sz="2400" b="1" noProof="0" dirty="0">
              <a:ln>
                <a:noFill/>
              </a:ln>
              <a:solidFill>
                <a:srgbClr val="9B0000"/>
              </a:solidFill>
              <a:uLnTx/>
              <a:uFillTx/>
              <a:latin typeface="等线" charset="0"/>
              <a:ea typeface="等线" charset="0"/>
            </a:endParaRPr>
          </a:p>
        </p:txBody>
      </p:sp>
      <p:pic>
        <p:nvPicPr>
          <p:cNvPr id="2" name="图片 1" descr="upload_post_object_v2_37461414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513" y="1501215"/>
            <a:ext cx="8534400" cy="363855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511407" y="5356785"/>
            <a:ext cx="11282680" cy="922020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zh-CN" altLang="en-US"/>
              <a:t>通过率</a:t>
            </a:r>
            <a:r>
              <a:rPr lang="zh-CN" altLang="en-US">
                <a:cs typeface="Arial" panose="020B0604020202020204" pitchFamily="34" charset="0"/>
              </a:rPr>
              <a:t>比较低，可能是数据集的难度导致的，但仍然可以辅助</a:t>
            </a:r>
            <a:r>
              <a:rPr lang="en-US" altLang="zh-CN">
                <a:cs typeface="Arial" panose="020B0604020202020204" pitchFamily="34" charset="0"/>
              </a:rPr>
              <a:t>Defects4J</a:t>
            </a:r>
            <a:r>
              <a:rPr lang="zh-CN" altLang="en-US">
                <a:cs typeface="Arial" panose="020B0604020202020204" pitchFamily="34" charset="0"/>
              </a:rPr>
              <a:t>证明”初始“</a:t>
            </a:r>
            <a:r>
              <a:rPr lang="en-US" altLang="zh-CN">
                <a:cs typeface="Arial" panose="020B0604020202020204" pitchFamily="34" charset="0"/>
              </a:rPr>
              <a:t>prompt</a:t>
            </a:r>
            <a:r>
              <a:rPr lang="zh-CN" altLang="en-US">
                <a:cs typeface="Arial" panose="020B0604020202020204" pitchFamily="34" charset="0"/>
              </a:rPr>
              <a:t>具有不错的优势；</a:t>
            </a:r>
            <a:endParaRPr lang="zh-CN" altLang="en-US">
              <a:cs typeface="Arial" panose="020B0604020202020204" pitchFamily="34" charset="0"/>
            </a:endParaRPr>
          </a:p>
          <a:p>
            <a:pPr algn="l"/>
            <a:endParaRPr lang="zh-CN" altLang="en-US">
              <a:cs typeface="Arial" panose="020B0604020202020204" pitchFamily="34" charset="0"/>
            </a:endParaRPr>
          </a:p>
          <a:p>
            <a:pPr algn="l"/>
            <a:r>
              <a:rPr lang="zh-CN" altLang="en-US">
                <a:cs typeface="Arial" panose="020B0604020202020204" pitchFamily="34" charset="0"/>
              </a:rPr>
              <a:t>由于</a:t>
            </a:r>
            <a:r>
              <a:rPr lang="en-US" altLang="zh-CN">
                <a:cs typeface="Arial" panose="020B0604020202020204" pitchFamily="34" charset="0"/>
              </a:rPr>
              <a:t>full information</a:t>
            </a:r>
            <a:r>
              <a:rPr lang="zh-CN" altLang="en-US">
                <a:cs typeface="Arial" panose="020B0604020202020204" pitchFamily="34" charset="0"/>
              </a:rPr>
              <a:t>的通过数量都不够高，于是没有对</a:t>
            </a:r>
            <a:r>
              <a:rPr lang="en-US" altLang="zh-CN">
                <a:cs typeface="Arial" panose="020B0604020202020204" pitchFamily="34" charset="0"/>
              </a:rPr>
              <a:t>Bears Benchmark</a:t>
            </a:r>
            <a:r>
              <a:rPr lang="zh-CN" altLang="en-US">
                <a:cs typeface="Arial" panose="020B0604020202020204" pitchFamily="34" charset="0"/>
              </a:rPr>
              <a:t>做进一步的消融实验；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76469" y="1197782"/>
            <a:ext cx="7215809" cy="0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6469" y="539986"/>
            <a:ext cx="11272089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四，</a:t>
            </a: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uLnTx/>
                <a:uFillTx/>
                <a:latin typeface="等线" charset="0"/>
                <a:ea typeface="等线" charset="0"/>
              </a:rPr>
              <a:t>结果分析及结论</a:t>
            </a:r>
            <a:r>
              <a:rPr lang="en-US" altLang="zh-CN" sz="2400" b="1" noProof="0" dirty="0">
                <a:ln>
                  <a:noFill/>
                </a:ln>
                <a:solidFill>
                  <a:srgbClr val="9B0000"/>
                </a:solidFill>
                <a:uLnTx/>
                <a:uFillTx/>
                <a:latin typeface="等线" charset="0"/>
                <a:ea typeface="等线" charset="0"/>
              </a:rPr>
              <a:t>--Bears Benchmark</a:t>
            </a: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uLnTx/>
                <a:uFillTx/>
                <a:latin typeface="等线" charset="0"/>
                <a:ea typeface="等线" charset="0"/>
              </a:rPr>
              <a:t>数据集</a:t>
            </a:r>
            <a:endParaRPr lang="zh-CN" altLang="en-US" sz="2400" b="1" noProof="0" dirty="0">
              <a:ln>
                <a:noFill/>
              </a:ln>
              <a:solidFill>
                <a:srgbClr val="9B0000"/>
              </a:solidFill>
              <a:uLnTx/>
              <a:uFillTx/>
              <a:latin typeface="等线" charset="0"/>
              <a:ea typeface="等线" charset="0"/>
            </a:endParaRPr>
          </a:p>
        </p:txBody>
      </p:sp>
      <p:pic>
        <p:nvPicPr>
          <p:cNvPr id="2" name="图片 1" descr="upload_post_object_v2_3746141437"/>
          <p:cNvPicPr>
            <a:picLocks noChangeAspect="1"/>
          </p:cNvPicPr>
          <p:nvPr/>
        </p:nvPicPr>
        <p:blipFill>
          <a:blip r:embed="rId1"/>
          <a:srcRect b="72967"/>
          <a:stretch>
            <a:fillRect/>
          </a:stretch>
        </p:blipFill>
        <p:spPr>
          <a:xfrm>
            <a:off x="576513" y="1501215"/>
            <a:ext cx="8534400" cy="983605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634416" y="3017859"/>
            <a:ext cx="10279380" cy="2861310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chemeClr val="tx1"/>
                </a:solidFill>
                <a:cs typeface="Arial" panose="020B0604020202020204" pitchFamily="34" charset="0"/>
              </a:rPr>
              <a:t>分析”初始“策略的优势：</a:t>
            </a:r>
            <a:r>
              <a:rPr lang="zh-CN" altLang="en-US" b="1">
                <a:solidFill>
                  <a:schemeClr val="tx1"/>
                </a:solidFill>
                <a:cs typeface="Arial" panose="020B0604020202020204" pitchFamily="34" charset="0"/>
              </a:rPr>
              <a:t>信息上下文衔接紧密</a:t>
            </a:r>
            <a:endParaRPr lang="zh-CN" altLang="en-US" b="1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l"/>
            <a:endParaRPr lang="zh-CN" altLang="en-US" b="1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  <a:cs typeface="Arial" panose="020B0604020202020204" pitchFamily="34" charset="0"/>
              </a:rPr>
              <a:t>先给出</a:t>
            </a:r>
            <a:r>
              <a:rPr lang="en-US" altLang="zh-CN">
                <a:solidFill>
                  <a:schemeClr val="tx1"/>
                </a:solidFill>
                <a:cs typeface="Arial" panose="020B0604020202020204" pitchFamily="34" charset="0"/>
              </a:rPr>
              <a:t>“Buggy code”</a:t>
            </a:r>
            <a:r>
              <a:rPr lang="zh-CN" altLang="en-US">
                <a:solidFill>
                  <a:schemeClr val="tx1"/>
                </a:solidFill>
                <a:cs typeface="Arial" panose="020B0604020202020204" pitchFamily="34" charset="0"/>
              </a:rPr>
              <a:t>，为模型提供完整的代码上下文；</a:t>
            </a:r>
            <a:endParaRPr lang="zh-CN" altLang="en-US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l"/>
            <a:endParaRPr lang="zh-CN" altLang="en-US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  <a:cs typeface="Arial" panose="020B0604020202020204" pitchFamily="34" charset="0"/>
              </a:rPr>
              <a:t>随后展示</a:t>
            </a:r>
            <a:r>
              <a:rPr lang="en-US" altLang="zh-CN">
                <a:solidFill>
                  <a:schemeClr val="tx1"/>
                </a:solidFill>
                <a:cs typeface="Arial" panose="020B0604020202020204" pitchFamily="34" charset="0"/>
              </a:rPr>
              <a:t>“Failed test”</a:t>
            </a:r>
            <a:r>
              <a:rPr lang="zh-CN" altLang="en-US">
                <a:solidFill>
                  <a:schemeClr val="tx1"/>
                </a:solidFill>
                <a:cs typeface="Arial" panose="020B0604020202020204" pitchFamily="34" charset="0"/>
              </a:rPr>
              <a:t>与</a:t>
            </a:r>
            <a:r>
              <a:rPr lang="en-US" altLang="zh-CN">
                <a:solidFill>
                  <a:schemeClr val="tx1"/>
                </a:solidFill>
                <a:cs typeface="Arial" panose="020B0604020202020204" pitchFamily="34" charset="0"/>
              </a:rPr>
              <a:t>“Test line”</a:t>
            </a:r>
            <a:r>
              <a:rPr lang="zh-CN" altLang="en-US">
                <a:solidFill>
                  <a:schemeClr val="tx1"/>
                </a:solidFill>
                <a:cs typeface="Arial" panose="020B0604020202020204" pitchFamily="34" charset="0"/>
              </a:rPr>
              <a:t>，迅速引导模型关注失败的场景和位置；</a:t>
            </a:r>
            <a:endParaRPr lang="zh-CN" altLang="en-US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l"/>
            <a:endParaRPr lang="zh-CN" altLang="en-US">
              <a:cs typeface="Arial" panose="020B0604020202020204" pitchFamily="34" charset="0"/>
            </a:endParaRPr>
          </a:p>
          <a:p>
            <a:pPr algn="l"/>
            <a:r>
              <a:rPr lang="zh-CN" altLang="en-US">
                <a:cs typeface="Arial" panose="020B0604020202020204" pitchFamily="34" charset="0"/>
              </a:rPr>
              <a:t>最后补充</a:t>
            </a:r>
            <a:r>
              <a:rPr lang="en-US" altLang="zh-CN">
                <a:cs typeface="Arial" panose="020B0604020202020204" pitchFamily="34" charset="0"/>
              </a:rPr>
              <a:t>“Error”</a:t>
            </a:r>
            <a:r>
              <a:rPr lang="zh-CN" altLang="en-US">
                <a:cs typeface="Arial" panose="020B0604020202020204" pitchFamily="34" charset="0"/>
              </a:rPr>
              <a:t>与</a:t>
            </a:r>
            <a:r>
              <a:rPr lang="en-US" altLang="zh-CN">
                <a:cs typeface="Arial" panose="020B0604020202020204" pitchFamily="34" charset="0"/>
              </a:rPr>
              <a:t>“Error Code Block”</a:t>
            </a:r>
            <a:r>
              <a:rPr lang="zh-CN" altLang="en-US">
                <a:cs typeface="Arial" panose="020B0604020202020204" pitchFamily="34" charset="0"/>
              </a:rPr>
              <a:t>，让模型在已有代码与测试信息的基础上，再去理解错误细节；</a:t>
            </a:r>
            <a:endParaRPr lang="zh-CN" altLang="en-US">
              <a:cs typeface="Arial" panose="020B0604020202020204" pitchFamily="34" charset="0"/>
            </a:endParaRPr>
          </a:p>
          <a:p>
            <a:pPr algn="l"/>
            <a:endParaRPr lang="zh-CN" altLang="en-US">
              <a:cs typeface="Arial" panose="020B0604020202020204" pitchFamily="34" charset="0"/>
            </a:endParaRPr>
          </a:p>
          <a:p>
            <a:pPr algn="l"/>
            <a:r>
              <a:rPr lang="zh-CN" altLang="en-US" b="1">
                <a:cs typeface="Arial" panose="020B0604020202020204" pitchFamily="34" charset="0"/>
              </a:rPr>
              <a:t>先整体后局部、由广及深</a:t>
            </a:r>
            <a:r>
              <a:rPr lang="zh-CN" altLang="en-US">
                <a:cs typeface="Arial" panose="020B0604020202020204" pitchFamily="34" charset="0"/>
              </a:rPr>
              <a:t>的信息呈现 =</a:t>
            </a:r>
            <a:r>
              <a:rPr lang="en-US" altLang="zh-CN">
                <a:cs typeface="Arial" panose="020B0604020202020204" pitchFamily="34" charset="0"/>
              </a:rPr>
              <a:t>&gt; </a:t>
            </a:r>
            <a:r>
              <a:rPr lang="zh-CN" altLang="en-US">
                <a:cs typeface="Arial" panose="020B0604020202020204" pitchFamily="34" charset="0"/>
              </a:rPr>
              <a:t>减少模型理解的</a:t>
            </a:r>
            <a:r>
              <a:rPr lang="en-US" altLang="zh-CN">
                <a:cs typeface="Arial" panose="020B0604020202020204" pitchFamily="34" charset="0"/>
              </a:rPr>
              <a:t>“</a:t>
            </a:r>
            <a:r>
              <a:rPr lang="zh-CN" altLang="en-US">
                <a:cs typeface="Arial" panose="020B0604020202020204" pitchFamily="34" charset="0"/>
              </a:rPr>
              <a:t>跳跃</a:t>
            </a:r>
            <a:r>
              <a:rPr lang="en-US" altLang="zh-CN">
                <a:cs typeface="Arial" panose="020B0604020202020204" pitchFamily="34" charset="0"/>
              </a:rPr>
              <a:t>”</a:t>
            </a:r>
            <a:r>
              <a:rPr lang="zh-CN" altLang="en-US">
                <a:cs typeface="Arial" panose="020B0604020202020204" pitchFamily="34" charset="0"/>
              </a:rPr>
              <a:t>成本</a:t>
            </a:r>
            <a:endParaRPr lang="zh-CN" altLang="en-US">
              <a:cs typeface="Arial" panose="020B0604020202020204" pitchFamily="34" charset="0"/>
            </a:endParaRPr>
          </a:p>
          <a:p>
            <a:pPr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76469" y="1197782"/>
            <a:ext cx="7215809" cy="0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6469" y="539986"/>
            <a:ext cx="11257994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四，</a:t>
            </a: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uLnTx/>
                <a:uFillTx/>
                <a:latin typeface="等线" charset="0"/>
                <a:ea typeface="等线" charset="0"/>
              </a:rPr>
              <a:t>结果分析及结论（</a:t>
            </a:r>
            <a:r>
              <a:rPr lang="en-US" altLang="zh-CN" sz="2400" b="1" noProof="0" dirty="0">
                <a:ln>
                  <a:noFill/>
                </a:ln>
                <a:solidFill>
                  <a:srgbClr val="9B0000"/>
                </a:solidFill>
                <a:uLnTx/>
                <a:uFillTx/>
                <a:latin typeface="等线" charset="0"/>
                <a:ea typeface="等线" charset="0"/>
              </a:rPr>
              <a:t>QuixBugs</a:t>
            </a: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uLnTx/>
                <a:uFillTx/>
                <a:latin typeface="等线" charset="0"/>
                <a:ea typeface="等线" charset="0"/>
              </a:rPr>
              <a:t>）</a:t>
            </a:r>
            <a:endParaRPr lang="zh-CN" altLang="en-US" sz="2400" b="1" noProof="0" dirty="0">
              <a:ln>
                <a:noFill/>
              </a:ln>
              <a:solidFill>
                <a:srgbClr val="9B0000"/>
              </a:solidFill>
              <a:uLnTx/>
              <a:uFillTx/>
              <a:latin typeface="等线" charset="0"/>
              <a:ea typeface="等线" charset="0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925360" y="1638418"/>
            <a:ext cx="3098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endParaRPr lang="zh-CN" altLang="en-US"/>
          </a:p>
        </p:txBody>
      </p:sp>
      <p:pic>
        <p:nvPicPr>
          <p:cNvPr id="6" name="图片 5" descr="upload_post_object_v2_28992175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793" y="1259299"/>
            <a:ext cx="6836332" cy="1838790"/>
          </a:xfrm>
          <a:prstGeom prst="rect">
            <a:avLst/>
          </a:prstGeom>
        </p:spPr>
      </p:pic>
      <p:graphicFrame>
        <p:nvGraphicFramePr>
          <p:cNvPr id="7" name="表格 6"/>
          <p:cNvGraphicFramePr/>
          <p:nvPr/>
        </p:nvGraphicFramePr>
        <p:xfrm>
          <a:off x="7308449" y="1197714"/>
          <a:ext cx="4884420" cy="35648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3527"/>
                <a:gridCol w="1041133"/>
                <a:gridCol w="959760"/>
              </a:tblGrid>
              <a:tr h="5092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最开始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r>
                        <a:rPr lang="en-US" altLang="zh-CN">
                          <a:cs typeface="Arial" panose="020B0604020202020204" pitchFamily="34" charset="0"/>
                        </a:rPr>
                        <a:t>7</a:t>
                      </a:r>
                      <a:r>
                        <a:rPr lang="en-US" altLang="zh-CN"/>
                        <a:t>/31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87.10%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92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人类</a:t>
                      </a:r>
                      <a:r>
                        <a:rPr lang="zh-CN" altLang="en-US">
                          <a:cs typeface="Arial" panose="020B0604020202020204" pitchFamily="34" charset="0"/>
                        </a:rPr>
                        <a:t>启发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26/31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83.87%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92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自底向上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26/31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83.87%</a:t>
                      </a:r>
                      <a:endParaRPr lang="en-US" altLang="zh-CN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92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Test-first </a:t>
                      </a:r>
                      <a:r>
                        <a:rPr lang="zh-CN" altLang="en-US"/>
                        <a:t>策略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28/31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90.32%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92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Buggy-code </a:t>
                      </a:r>
                      <a:r>
                        <a:rPr lang="zh-CN" altLang="en-US"/>
                        <a:t>优先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29/31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93.55%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92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先报错，后源码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27/31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87.10%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92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LLM </a:t>
                      </a:r>
                      <a:r>
                        <a:rPr lang="zh-CN" altLang="en-US"/>
                        <a:t>默认</a:t>
                      </a:r>
                      <a:r>
                        <a:rPr lang="en-US" altLang="zh-CN"/>
                        <a:t> style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27/31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87.10%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 userDrawn="1"/>
        </p:nvSpPr>
        <p:spPr>
          <a:xfrm>
            <a:off x="602590" y="3366046"/>
            <a:ext cx="6695440" cy="2861310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zh-CN" altLang="en-US"/>
              <a:t>发现一：</a:t>
            </a:r>
            <a:r>
              <a:rPr lang="en-US" altLang="zh-CN"/>
              <a:t>“</a:t>
            </a:r>
            <a:r>
              <a:rPr lang="zh-CN" altLang="en-US"/>
              <a:t>首因</a:t>
            </a:r>
            <a:r>
              <a:rPr lang="en-US" altLang="zh-CN"/>
              <a:t> + </a:t>
            </a:r>
            <a:r>
              <a:rPr lang="zh-CN" altLang="en-US"/>
              <a:t>近因</a:t>
            </a:r>
            <a:r>
              <a:rPr lang="en-US" altLang="zh-CN"/>
              <a:t>”</a:t>
            </a:r>
            <a:r>
              <a:rPr lang="zh-CN" altLang="en-US"/>
              <a:t>效应，</a:t>
            </a:r>
            <a:r>
              <a:rPr lang="en-US" altLang="zh-CN"/>
              <a:t>Transformer </a:t>
            </a:r>
            <a:r>
              <a:rPr lang="zh-CN" altLang="en-US"/>
              <a:t>的自注意力在长上下文</a:t>
            </a:r>
            <a:endParaRPr lang="zh-CN" altLang="en-US"/>
          </a:p>
          <a:p>
            <a:pPr algn="l"/>
            <a:r>
              <a:rPr lang="zh-CN" altLang="en-US"/>
              <a:t>里呈</a:t>
            </a:r>
            <a:r>
              <a:rPr lang="en-US" altLang="zh-CN"/>
              <a:t> U-</a:t>
            </a:r>
            <a:r>
              <a:rPr lang="zh-CN" altLang="en-US"/>
              <a:t>形利用率：开头和结尾的信息权重最高，中段信息易被忽</a:t>
            </a:r>
            <a:endParaRPr lang="zh-CN" altLang="en-US"/>
          </a:p>
          <a:p>
            <a:pPr algn="l"/>
            <a:r>
              <a:rPr lang="zh-CN" altLang="en-US"/>
              <a:t>略（</a:t>
            </a:r>
            <a:r>
              <a:rPr lang="en-US" altLang="zh-CN"/>
              <a:t>“Lost-in-the-Middle”</a:t>
            </a:r>
            <a:r>
              <a:rPr lang="zh-CN" altLang="en-US"/>
              <a:t>问题）在本数据集中也得到了体现。</a:t>
            </a:r>
            <a:endParaRPr lang="zh-CN" altLang="en-US"/>
          </a:p>
          <a:p>
            <a:pPr algn="l"/>
            <a:r>
              <a:rPr lang="en-US" altLang="zh-CN"/>
              <a:t>QuixBugs</a:t>
            </a:r>
            <a:r>
              <a:rPr lang="zh-CN" altLang="en-US"/>
              <a:t>和前述数据集的主要区别在于代码属于轻量级，导致了</a:t>
            </a:r>
            <a:endParaRPr lang="zh-CN" altLang="en-US"/>
          </a:p>
          <a:p>
            <a:pPr algn="l"/>
            <a:r>
              <a:rPr lang="en-US" altLang="zh-CN"/>
              <a:t>Buggy code </a:t>
            </a:r>
            <a:r>
              <a:rPr lang="zh-CN" altLang="en-US"/>
              <a:t>和</a:t>
            </a:r>
            <a:r>
              <a:rPr lang="en-US" altLang="zh-CN"/>
              <a:t>error  code block</a:t>
            </a:r>
            <a:r>
              <a:rPr lang="zh-CN" altLang="en-US"/>
              <a:t>的信息高度重合，没有能够很好</a:t>
            </a:r>
            <a:endParaRPr lang="zh-CN" altLang="en-US"/>
          </a:p>
          <a:p>
            <a:pPr algn="l"/>
            <a:r>
              <a:rPr lang="zh-CN" altLang="en-US"/>
              <a:t>地起到定位作用，反而可能造成信息冗余，这或许可以解释初始</a:t>
            </a:r>
            <a:endParaRPr lang="zh-CN" altLang="en-US"/>
          </a:p>
          <a:p>
            <a:pPr algn="l"/>
            <a:r>
              <a:rPr lang="zh-CN" altLang="en-US"/>
              <a:t>策略效果不如其他两个数据集明显</a:t>
            </a:r>
            <a:endParaRPr lang="zh-CN" altLang="en-US"/>
          </a:p>
          <a:p>
            <a:pPr algn="l"/>
            <a:r>
              <a:rPr lang="zh-CN" altLang="en-US"/>
              <a:t>发现二：默认策略和人类启发策略同样没有很好的效果。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76469" y="1197782"/>
            <a:ext cx="7215809" cy="0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6469" y="539986"/>
            <a:ext cx="11257994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四，</a:t>
            </a: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uLnTx/>
                <a:uFillTx/>
                <a:latin typeface="等线" charset="0"/>
                <a:ea typeface="等线" charset="0"/>
              </a:rPr>
              <a:t>结果分析及结论（</a:t>
            </a:r>
            <a:r>
              <a:rPr lang="en-US" altLang="zh-CN" sz="2400" b="1" noProof="0" dirty="0">
                <a:ln>
                  <a:noFill/>
                </a:ln>
                <a:solidFill>
                  <a:srgbClr val="9B0000"/>
                </a:solidFill>
                <a:uLnTx/>
                <a:uFillTx/>
                <a:latin typeface="等线" charset="0"/>
                <a:ea typeface="等线" charset="0"/>
              </a:rPr>
              <a:t>QuixBugs</a:t>
            </a: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uLnTx/>
                <a:uFillTx/>
                <a:latin typeface="等线" charset="0"/>
                <a:ea typeface="等线" charset="0"/>
              </a:rPr>
              <a:t>）</a:t>
            </a:r>
            <a:endParaRPr lang="zh-CN" altLang="en-US" sz="2400" b="1" noProof="0" dirty="0">
              <a:ln>
                <a:noFill/>
              </a:ln>
              <a:solidFill>
                <a:srgbClr val="9B0000"/>
              </a:solidFill>
              <a:uLnTx/>
              <a:uFillTx/>
              <a:latin typeface="等线" charset="0"/>
              <a:ea typeface="等线" charset="0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925360" y="1638418"/>
            <a:ext cx="3098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endParaRPr lang="zh-CN" altLang="en-US"/>
          </a:p>
        </p:txBody>
      </p:sp>
      <p:graphicFrame>
        <p:nvGraphicFramePr>
          <p:cNvPr id="7" name="表格 6"/>
          <p:cNvGraphicFramePr/>
          <p:nvPr/>
        </p:nvGraphicFramePr>
        <p:xfrm>
          <a:off x="7308449" y="1197714"/>
          <a:ext cx="4884420" cy="25463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3527"/>
                <a:gridCol w="1041133"/>
                <a:gridCol w="959760"/>
              </a:tblGrid>
              <a:tr h="5092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最开始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26/31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83.87%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92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r>
                        <a:rPr lang="en-US" altLang="zh-CN">
                          <a:cs typeface="Arial" panose="020B0604020202020204" pitchFamily="34" charset="0"/>
                        </a:rPr>
                        <a:t>4</a:t>
                      </a:r>
                      <a:r>
                        <a:rPr lang="en-US" altLang="zh-CN"/>
                        <a:t>/31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77.42%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92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29/31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93.55%</a:t>
                      </a:r>
                      <a:endParaRPr lang="en-US" altLang="zh-CN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92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</a:t>
                      </a:r>
                      <a:r>
                        <a:rPr lang="en-US" altLang="zh-CN">
                          <a:cs typeface="Arial" panose="020B0604020202020204" pitchFamily="34" charset="0"/>
                        </a:rPr>
                        <a:t>5</a:t>
                      </a:r>
                      <a:r>
                        <a:rPr lang="en-US" altLang="zh-CN"/>
                        <a:t>/31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80.65%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5092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26/31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83.87%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 userDrawn="1"/>
        </p:nvSpPr>
        <p:spPr>
          <a:xfrm>
            <a:off x="602590" y="3366046"/>
            <a:ext cx="7637780" cy="1476375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zh-CN" altLang="en-US"/>
              <a:t>发现三：当除去</a:t>
            </a:r>
            <a:r>
              <a:rPr lang="en-US" altLang="zh-CN"/>
              <a:t>Failed test </a:t>
            </a:r>
            <a:r>
              <a:rPr lang="zh-CN" altLang="en-US"/>
              <a:t>和</a:t>
            </a:r>
            <a:r>
              <a:rPr lang="en-US" altLang="zh-CN"/>
              <a:t>Test line</a:t>
            </a:r>
            <a:r>
              <a:rPr lang="zh-CN" altLang="en-US"/>
              <a:t>信息时，</a:t>
            </a:r>
            <a:r>
              <a:rPr lang="en-US" altLang="zh-CN"/>
              <a:t>LLM</a:t>
            </a:r>
            <a:r>
              <a:rPr lang="zh-CN" altLang="en-US"/>
              <a:t>表现明显</a:t>
            </a:r>
            <a:endParaRPr lang="zh-CN" altLang="en-US"/>
          </a:p>
          <a:p>
            <a:pPr algn="l"/>
            <a:r>
              <a:rPr lang="zh-CN" altLang="en-US"/>
              <a:t>优于其他策略。结合实际的</a:t>
            </a:r>
            <a:r>
              <a:rPr lang="en-US" altLang="zh-CN"/>
              <a:t>prompt</a:t>
            </a:r>
            <a:r>
              <a:rPr lang="zh-CN" altLang="en-US"/>
              <a:t>内容，猜测或许这两个信息是</a:t>
            </a:r>
            <a:endParaRPr lang="zh-CN" altLang="en-US"/>
          </a:p>
          <a:p>
            <a:pPr algn="l"/>
            <a:r>
              <a:rPr lang="zh-CN" altLang="en-US"/>
              <a:t>冗余度较大的信息，但是本数据库测试主要集中在</a:t>
            </a:r>
            <a:r>
              <a:rPr lang="en-US" altLang="zh-CN"/>
              <a:t>assert test</a:t>
            </a:r>
            <a:r>
              <a:rPr lang="zh-CN" altLang="en-US"/>
              <a:t>，或许造成了</a:t>
            </a:r>
            <a:endParaRPr lang="zh-CN" altLang="en-US"/>
          </a:p>
          <a:p>
            <a:pPr algn="l"/>
            <a:r>
              <a:rPr lang="zh-CN" altLang="en-US"/>
              <a:t>‘</a:t>
            </a:r>
            <a:r>
              <a:rPr lang="en-US" altLang="zh-CN"/>
              <a:t>Failed test </a:t>
            </a:r>
            <a:r>
              <a:rPr lang="zh-CN" altLang="en-US"/>
              <a:t>和</a:t>
            </a:r>
            <a:r>
              <a:rPr lang="en-US" altLang="zh-CN"/>
              <a:t>Test line</a:t>
            </a:r>
            <a:r>
              <a:rPr lang="zh-CN" altLang="en-US"/>
              <a:t>单一，多几种测试预言或许情况就不同了</a:t>
            </a:r>
            <a:endParaRPr lang="zh-CN" altLang="en-US"/>
          </a:p>
          <a:p>
            <a:pPr algn="l"/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766980" y="1612558"/>
            <a:ext cx="6278880" cy="1753235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消融实验 以“最开始</a:t>
            </a:r>
            <a:r>
              <a:rPr lang="en-US" altLang="zh-CN"/>
              <a:t>:Buggy code → Failed test→Test line→</a:t>
            </a:r>
            <a:endParaRPr lang="en-US" altLang="zh-CN"/>
          </a:p>
          <a:p>
            <a:r>
              <a:rPr lang="en-US" altLang="zh-CN"/>
              <a:t>Error→Error Code Block</a:t>
            </a:r>
            <a:r>
              <a:rPr lang="zh-CN" altLang="en-US"/>
              <a:t>”的顺序为基础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消融</a:t>
            </a:r>
            <a:r>
              <a:rPr lang="en-US" altLang="zh-CN"/>
              <a:t>['Error Code Block']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消融</a:t>
            </a:r>
            <a:r>
              <a:rPr lang="en-US" altLang="zh-CN"/>
              <a:t>['Failed test','Test line']</a:t>
            </a:r>
            <a:endParaRPr lang="en-US" altLang="zh-CN"/>
          </a:p>
          <a:p>
            <a:r>
              <a:rPr lang="en-US" altLang="zh-CN"/>
              <a:t>3.</a:t>
            </a:r>
            <a:r>
              <a:rPr lang="zh-CN" altLang="en-US"/>
              <a:t>消融</a:t>
            </a:r>
            <a:r>
              <a:rPr lang="en-US" altLang="zh-CN"/>
              <a:t>['Failed test','Test line','Error Code Block']</a:t>
            </a:r>
            <a:endParaRPr lang="en-US" altLang="zh-CN"/>
          </a:p>
          <a:p>
            <a:r>
              <a:rPr lang="en-US" altLang="zh-CN"/>
              <a:t>4.</a:t>
            </a:r>
            <a:r>
              <a:rPr lang="zh-CN" altLang="en-US"/>
              <a:t>消融</a:t>
            </a:r>
            <a:r>
              <a:rPr lang="en-US" altLang="zh-CN"/>
              <a:t>['Failed test','Test line','Error']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76469" y="1197782"/>
            <a:ext cx="7215809" cy="0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6469" y="539986"/>
            <a:ext cx="11257994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四，</a:t>
            </a: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uLnTx/>
                <a:uFillTx/>
                <a:latin typeface="等线" charset="0"/>
                <a:ea typeface="等线" charset="0"/>
              </a:rPr>
              <a:t>结果分析及结论（三个数据集结果对比）</a:t>
            </a:r>
            <a:endParaRPr lang="zh-CN" altLang="en-US" sz="2400" b="1" noProof="0" dirty="0">
              <a:ln>
                <a:noFill/>
              </a:ln>
              <a:solidFill>
                <a:srgbClr val="9B0000"/>
              </a:solidFill>
              <a:uLnTx/>
              <a:uFillTx/>
              <a:latin typeface="等线" charset="0"/>
              <a:ea typeface="等线" charset="0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925360" y="1638418"/>
            <a:ext cx="3098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endParaRPr lang="zh-CN" altLang="en-US"/>
          </a:p>
        </p:txBody>
      </p:sp>
      <p:pic>
        <p:nvPicPr>
          <p:cNvPr id="6" name="图片 5" descr="upload_post_object_v2_21215493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8464" y="229608"/>
            <a:ext cx="3856724" cy="3716614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165632" y="1369905"/>
            <a:ext cx="9555480" cy="5279165"/>
          </a:xfrm>
          <a:prstGeom prst="rect">
            <a:avLst/>
          </a:prstGeom>
        </p:spPr>
        <p:txBody>
          <a:bodyPr wrap="square" rtlCol="0">
            <a:noAutofit/>
          </a:bodyPr>
          <a:p>
            <a:pPr algn="l"/>
            <a:r>
              <a:rPr lang="en-US" altLang="zh-CN" sz="2200">
                <a:solidFill>
                  <a:srgbClr val="FF0000"/>
                </a:solidFill>
              </a:rPr>
              <a:t> </a:t>
            </a:r>
            <a:r>
              <a:rPr lang="zh-CN" altLang="en-US" sz="2200">
                <a:solidFill>
                  <a:srgbClr val="FF0000"/>
                </a:solidFill>
              </a:rPr>
              <a:t>提示顺序对</a:t>
            </a:r>
            <a:r>
              <a:rPr lang="en-US" altLang="zh-CN" sz="2200">
                <a:solidFill>
                  <a:srgbClr val="FF0000"/>
                </a:solidFill>
              </a:rPr>
              <a:t> LLM </a:t>
            </a:r>
            <a:r>
              <a:rPr lang="zh-CN" altLang="en-US" sz="2200">
                <a:solidFill>
                  <a:srgbClr val="FF0000"/>
                </a:solidFill>
              </a:rPr>
              <a:t>修复表现的影响具有一致性趋势</a:t>
            </a:r>
            <a:endParaRPr lang="zh-CN" altLang="en-US" sz="2200">
              <a:solidFill>
                <a:srgbClr val="FF0000"/>
              </a:solidFill>
            </a:endParaRPr>
          </a:p>
          <a:p>
            <a:pPr algn="l"/>
            <a:r>
              <a:rPr lang="zh-CN" altLang="en-US"/>
              <a:t>策略（</a:t>
            </a:r>
            <a:r>
              <a:rPr lang="en-US" altLang="zh-CN"/>
              <a:t>Buggy Code </a:t>
            </a:r>
            <a:r>
              <a:rPr lang="en-US" altLang="en-US"/>
              <a:t>→</a:t>
            </a:r>
            <a:r>
              <a:rPr lang="en-US" altLang="zh-CN"/>
              <a:t> Failed Test </a:t>
            </a:r>
            <a:r>
              <a:rPr lang="en-US" altLang="en-US"/>
              <a:t>→</a:t>
            </a:r>
            <a:r>
              <a:rPr lang="en-US" altLang="zh-CN"/>
              <a:t> Test Line </a:t>
            </a:r>
            <a:r>
              <a:rPr lang="en-US" altLang="en-US"/>
              <a:t>→</a:t>
            </a:r>
            <a:r>
              <a:rPr lang="en-US" altLang="zh-CN"/>
              <a:t> Error </a:t>
            </a:r>
            <a:r>
              <a:rPr lang="en-US" altLang="en-US"/>
              <a:t>→</a:t>
            </a:r>
            <a:r>
              <a:rPr lang="en-US" altLang="zh-CN"/>
              <a:t> Error Code Block</a:t>
            </a:r>
            <a:r>
              <a:rPr lang="zh-CN" altLang="en-US"/>
              <a:t>）</a:t>
            </a:r>
            <a:endParaRPr lang="zh-CN" altLang="en-US"/>
          </a:p>
          <a:p>
            <a:pPr algn="l"/>
            <a:r>
              <a:rPr lang="zh-CN" altLang="en-US"/>
              <a:t>在三个数据集中均表现良好：</a:t>
            </a:r>
            <a:endParaRPr lang="en-US" altLang="zh-CN"/>
          </a:p>
          <a:p>
            <a:pPr algn="l"/>
            <a:r>
              <a:rPr lang="en-US" altLang="zh-CN"/>
              <a:t>Defects4J</a:t>
            </a:r>
            <a:r>
              <a:rPr lang="zh-CN" altLang="en-US"/>
              <a:t>中为最高（</a:t>
            </a:r>
            <a:r>
              <a:rPr lang="en-US" altLang="zh-CN"/>
              <a:t>41.7%</a:t>
            </a:r>
            <a:r>
              <a:rPr lang="zh-CN" altLang="en-US"/>
              <a:t>）</a:t>
            </a:r>
            <a:endParaRPr lang="en-US" altLang="zh-CN"/>
          </a:p>
          <a:p>
            <a:pPr algn="l"/>
            <a:r>
              <a:rPr lang="en-US" altLang="zh-CN"/>
              <a:t>Bears</a:t>
            </a:r>
            <a:r>
              <a:rPr lang="zh-CN" altLang="en-US"/>
              <a:t>中为相对最优（尽管整体成功率低）</a:t>
            </a:r>
            <a:endParaRPr lang="en-US" altLang="zh-CN"/>
          </a:p>
          <a:p>
            <a:pPr algn="l"/>
            <a:r>
              <a:rPr lang="en-US" altLang="zh-CN"/>
              <a:t>QuixBugs</a:t>
            </a:r>
            <a:r>
              <a:rPr lang="zh-CN" altLang="en-US"/>
              <a:t>中表现接近最优（</a:t>
            </a:r>
            <a:r>
              <a:rPr lang="en-US" altLang="zh-CN"/>
              <a:t>83.87%</a:t>
            </a:r>
            <a:r>
              <a:rPr lang="zh-CN" altLang="en-US"/>
              <a:t>），但被</a:t>
            </a:r>
            <a:r>
              <a:rPr lang="en-US" altLang="zh-CN"/>
              <a:t>“Buggy-code </a:t>
            </a:r>
            <a:r>
              <a:rPr lang="zh-CN" altLang="en-US"/>
              <a:t>优先</a:t>
            </a:r>
            <a:r>
              <a:rPr lang="en-US" altLang="zh-CN"/>
              <a:t>”</a:t>
            </a:r>
            <a:r>
              <a:rPr lang="zh-CN" altLang="en-US"/>
              <a:t>略微超过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 sz="2200"/>
              <a:t>不同数据集下的</a:t>
            </a:r>
            <a:r>
              <a:rPr lang="en-US" altLang="zh-CN" sz="2200"/>
              <a:t>“</a:t>
            </a:r>
            <a:r>
              <a:rPr lang="zh-CN" altLang="en-US" sz="2200"/>
              <a:t>提示偏好差异</a:t>
            </a:r>
            <a:r>
              <a:rPr lang="en-US" altLang="zh-CN" sz="2200"/>
              <a:t>”</a:t>
            </a:r>
            <a:r>
              <a:rPr lang="zh-CN" altLang="en-US" sz="2200"/>
              <a:t>反映了</a:t>
            </a:r>
            <a:r>
              <a:rPr lang="zh-CN" altLang="en-US" sz="2200">
                <a:solidFill>
                  <a:srgbClr val="FF0000"/>
                </a:solidFill>
              </a:rPr>
              <a:t>模型与数据的结构互动</a:t>
            </a:r>
            <a:endParaRPr lang="zh-CN" altLang="en-US" sz="2200">
              <a:solidFill>
                <a:srgbClr val="FF0000"/>
              </a:solidFill>
            </a:endParaRPr>
          </a:p>
          <a:p>
            <a:pPr algn="l"/>
            <a:r>
              <a:rPr lang="zh-CN" altLang="en-US"/>
              <a:t>不同数据集的结构特性（如代码体量、错误模式、测试多样性）会影响提示中哪类信息更关键</a:t>
            </a:r>
            <a:endParaRPr lang="zh-CN" altLang="en-US"/>
          </a:p>
          <a:p>
            <a:pPr algn="l"/>
            <a:r>
              <a:rPr lang="zh-CN" altLang="en-US"/>
              <a:t>轻量级程序中提示顺序差异影响较小，复杂系统中提示设计影响显著。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 sz="2200">
                <a:solidFill>
                  <a:srgbClr val="FF0000"/>
                </a:solidFill>
              </a:rPr>
              <a:t>不同信息对模型修复能力的边际价值可区分</a:t>
            </a:r>
            <a:endParaRPr lang="zh-CN" altLang="en-US" sz="2200">
              <a:solidFill>
                <a:srgbClr val="FF0000"/>
              </a:solidFill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</a:rPr>
              <a:t>在</a:t>
            </a:r>
            <a:r>
              <a:rPr lang="en-US" altLang="zh-CN">
                <a:solidFill>
                  <a:schemeClr val="tx1"/>
                </a:solidFill>
              </a:rPr>
              <a:t> Defects4J </a:t>
            </a:r>
            <a:r>
              <a:rPr lang="zh-CN" altLang="en-US">
                <a:solidFill>
                  <a:schemeClr val="tx1"/>
                </a:solidFill>
              </a:rPr>
              <a:t>和</a:t>
            </a:r>
            <a:r>
              <a:rPr lang="en-US" altLang="zh-CN">
                <a:solidFill>
                  <a:schemeClr val="tx1"/>
                </a:solidFill>
              </a:rPr>
              <a:t> QuixBugs </a:t>
            </a:r>
            <a:r>
              <a:rPr lang="zh-CN" altLang="en-US">
                <a:solidFill>
                  <a:schemeClr val="tx1"/>
                </a:solidFill>
              </a:rPr>
              <a:t>的消融实验中均发现：</a:t>
            </a:r>
            <a:endParaRPr lang="en-US" altLang="zh-CN">
              <a:solidFill>
                <a:schemeClr val="tx1"/>
              </a:solidFill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</a:rPr>
              <a:t>去除</a:t>
            </a:r>
            <a:r>
              <a:rPr lang="en-US" altLang="zh-CN">
                <a:solidFill>
                  <a:schemeClr val="tx1"/>
                </a:solidFill>
              </a:rPr>
              <a:t> Error </a:t>
            </a:r>
            <a:r>
              <a:rPr lang="zh-CN" altLang="en-US">
                <a:solidFill>
                  <a:schemeClr val="tx1"/>
                </a:solidFill>
              </a:rPr>
              <a:t>或</a:t>
            </a:r>
            <a:r>
              <a:rPr lang="en-US" altLang="zh-CN">
                <a:solidFill>
                  <a:schemeClr val="tx1"/>
                </a:solidFill>
              </a:rPr>
              <a:t> Error Code Block </a:t>
            </a:r>
            <a:r>
              <a:rPr lang="en-US" altLang="en-US">
                <a:solidFill>
                  <a:schemeClr val="tx1"/>
                </a:solidFill>
              </a:rPr>
              <a:t>→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成功率大幅下降</a:t>
            </a:r>
            <a:endParaRPr lang="en-US" altLang="zh-CN">
              <a:solidFill>
                <a:schemeClr val="tx1"/>
              </a:solidFill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</a:rPr>
              <a:t>去除</a:t>
            </a:r>
            <a:r>
              <a:rPr lang="en-US" altLang="zh-CN">
                <a:solidFill>
                  <a:schemeClr val="tx1"/>
                </a:solidFill>
              </a:rPr>
              <a:t> Failed test + Test line </a:t>
            </a:r>
            <a:r>
              <a:rPr lang="en-US" altLang="en-US">
                <a:solidFill>
                  <a:schemeClr val="tx1"/>
                </a:solidFill>
              </a:rPr>
              <a:t>→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zh-CN" altLang="en-US">
                <a:solidFill>
                  <a:schemeClr val="tx1"/>
                </a:solidFill>
              </a:rPr>
              <a:t>影响较小，部分情况下表现反而更好（如</a:t>
            </a:r>
            <a:r>
              <a:rPr lang="en-US" altLang="zh-CN">
                <a:solidFill>
                  <a:schemeClr val="tx1"/>
                </a:solidFill>
              </a:rPr>
              <a:t> QuixBugs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zh-CN" altLang="en-US">
              <a:solidFill>
                <a:schemeClr val="tx1"/>
              </a:solidFill>
            </a:endParaRPr>
          </a:p>
          <a:p>
            <a:pPr algn="l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864087" y="5942060"/>
            <a:ext cx="6327913" cy="1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917524" y="3172518"/>
            <a:ext cx="6778488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9B0000"/>
                </a:solidFill>
              </a:rPr>
              <a:t>01【</a:t>
            </a:r>
            <a:r>
              <a:rPr lang="zh-CN" altLang="en-US" sz="4400" b="1" dirty="0">
                <a:solidFill>
                  <a:srgbClr val="9B0000"/>
                </a:solidFill>
              </a:rPr>
              <a:t>研究背景与动机</a:t>
            </a:r>
            <a:r>
              <a:rPr lang="en-US" altLang="zh-CN" sz="4400" b="1" dirty="0">
                <a:solidFill>
                  <a:srgbClr val="9B0000"/>
                </a:solidFill>
              </a:rPr>
              <a:t>】</a:t>
            </a:r>
            <a:endParaRPr lang="zh-CN" altLang="en-US" sz="4400" b="1" dirty="0">
              <a:solidFill>
                <a:srgbClr val="9B0000"/>
              </a:solidFill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1659617" y="1984522"/>
            <a:ext cx="645605" cy="823919"/>
          </a:xfrm>
          <a:custGeom>
            <a:avLst/>
            <a:gdLst>
              <a:gd name="connsiteX0" fmla="*/ 311426 w 488053"/>
              <a:gd name="connsiteY0" fmla="*/ 0 h 622852"/>
              <a:gd name="connsiteX1" fmla="*/ 485547 w 488053"/>
              <a:gd name="connsiteY1" fmla="*/ 53187 h 622852"/>
              <a:gd name="connsiteX2" fmla="*/ 488053 w 488053"/>
              <a:gd name="connsiteY2" fmla="*/ 55254 h 622852"/>
              <a:gd name="connsiteX3" fmla="*/ 444468 w 488053"/>
              <a:gd name="connsiteY3" fmla="*/ 91215 h 622852"/>
              <a:gd name="connsiteX4" fmla="*/ 353253 w 488053"/>
              <a:gd name="connsiteY4" fmla="*/ 311426 h 622852"/>
              <a:gd name="connsiteX5" fmla="*/ 444468 w 488053"/>
              <a:gd name="connsiteY5" fmla="*/ 531638 h 622852"/>
              <a:gd name="connsiteX6" fmla="*/ 488053 w 488053"/>
              <a:gd name="connsiteY6" fmla="*/ 567599 h 622852"/>
              <a:gd name="connsiteX7" fmla="*/ 485547 w 488053"/>
              <a:gd name="connsiteY7" fmla="*/ 569666 h 622852"/>
              <a:gd name="connsiteX8" fmla="*/ 311426 w 488053"/>
              <a:gd name="connsiteY8" fmla="*/ 622852 h 622852"/>
              <a:gd name="connsiteX9" fmla="*/ 0 w 488053"/>
              <a:gd name="connsiteY9" fmla="*/ 311426 h 622852"/>
              <a:gd name="connsiteX10" fmla="*/ 311426 w 488053"/>
              <a:gd name="connsiteY10" fmla="*/ 0 h 622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8053" h="622852">
                <a:moveTo>
                  <a:pt x="311426" y="0"/>
                </a:moveTo>
                <a:cubicBezTo>
                  <a:pt x="375925" y="0"/>
                  <a:pt x="435844" y="19607"/>
                  <a:pt x="485547" y="53187"/>
                </a:cubicBezTo>
                <a:lnTo>
                  <a:pt x="488053" y="55254"/>
                </a:lnTo>
                <a:lnTo>
                  <a:pt x="444468" y="91215"/>
                </a:lnTo>
                <a:cubicBezTo>
                  <a:pt x="388111" y="147572"/>
                  <a:pt x="353253" y="225428"/>
                  <a:pt x="353253" y="311426"/>
                </a:cubicBezTo>
                <a:cubicBezTo>
                  <a:pt x="353253" y="397424"/>
                  <a:pt x="388111" y="475281"/>
                  <a:pt x="444468" y="531638"/>
                </a:cubicBezTo>
                <a:lnTo>
                  <a:pt x="488053" y="567599"/>
                </a:lnTo>
                <a:lnTo>
                  <a:pt x="485547" y="569666"/>
                </a:lnTo>
                <a:cubicBezTo>
                  <a:pt x="435844" y="603245"/>
                  <a:pt x="375925" y="622852"/>
                  <a:pt x="311426" y="622852"/>
                </a:cubicBezTo>
                <a:cubicBezTo>
                  <a:pt x="139430" y="622852"/>
                  <a:pt x="0" y="483422"/>
                  <a:pt x="0" y="311426"/>
                </a:cubicBezTo>
                <a:cubicBezTo>
                  <a:pt x="0" y="139430"/>
                  <a:pt x="139430" y="0"/>
                  <a:pt x="311426" y="0"/>
                </a:cubicBezTo>
                <a:close/>
              </a:path>
            </a:pathLst>
          </a:custGeom>
          <a:solidFill>
            <a:srgbClr val="9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>
            <a:off x="2505408" y="1984522"/>
            <a:ext cx="624019" cy="823919"/>
          </a:xfrm>
          <a:custGeom>
            <a:avLst/>
            <a:gdLst>
              <a:gd name="connsiteX0" fmla="*/ 311426 w 471735"/>
              <a:gd name="connsiteY0" fmla="*/ 0 h 622852"/>
              <a:gd name="connsiteX1" fmla="*/ 432647 w 471735"/>
              <a:gd name="connsiteY1" fmla="*/ 24473 h 622852"/>
              <a:gd name="connsiteX2" fmla="*/ 471735 w 471735"/>
              <a:gd name="connsiteY2" fmla="*/ 45689 h 622852"/>
              <a:gd name="connsiteX3" fmla="*/ 457922 w 471735"/>
              <a:gd name="connsiteY3" fmla="*/ 53187 h 622852"/>
              <a:gd name="connsiteX4" fmla="*/ 320617 w 471735"/>
              <a:gd name="connsiteY4" fmla="*/ 311426 h 622852"/>
              <a:gd name="connsiteX5" fmla="*/ 457922 w 471735"/>
              <a:gd name="connsiteY5" fmla="*/ 569666 h 622852"/>
              <a:gd name="connsiteX6" fmla="*/ 471735 w 471735"/>
              <a:gd name="connsiteY6" fmla="*/ 577163 h 622852"/>
              <a:gd name="connsiteX7" fmla="*/ 432647 w 471735"/>
              <a:gd name="connsiteY7" fmla="*/ 598379 h 622852"/>
              <a:gd name="connsiteX8" fmla="*/ 311426 w 471735"/>
              <a:gd name="connsiteY8" fmla="*/ 622852 h 622852"/>
              <a:gd name="connsiteX9" fmla="*/ 0 w 471735"/>
              <a:gd name="connsiteY9" fmla="*/ 311426 h 622852"/>
              <a:gd name="connsiteX10" fmla="*/ 311426 w 471735"/>
              <a:gd name="connsiteY10" fmla="*/ 0 h 622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1735" h="622852">
                <a:moveTo>
                  <a:pt x="311426" y="0"/>
                </a:moveTo>
                <a:cubicBezTo>
                  <a:pt x="354425" y="0"/>
                  <a:pt x="395389" y="8714"/>
                  <a:pt x="432647" y="24473"/>
                </a:cubicBezTo>
                <a:lnTo>
                  <a:pt x="471735" y="45689"/>
                </a:lnTo>
                <a:lnTo>
                  <a:pt x="457922" y="53187"/>
                </a:lnTo>
                <a:cubicBezTo>
                  <a:pt x="375082" y="109152"/>
                  <a:pt x="320617" y="203929"/>
                  <a:pt x="320617" y="311426"/>
                </a:cubicBezTo>
                <a:cubicBezTo>
                  <a:pt x="320617" y="418924"/>
                  <a:pt x="375082" y="513700"/>
                  <a:pt x="457922" y="569666"/>
                </a:cubicBezTo>
                <a:lnTo>
                  <a:pt x="471735" y="577163"/>
                </a:lnTo>
                <a:lnTo>
                  <a:pt x="432647" y="598379"/>
                </a:lnTo>
                <a:cubicBezTo>
                  <a:pt x="395389" y="614138"/>
                  <a:pt x="354425" y="622852"/>
                  <a:pt x="311426" y="622852"/>
                </a:cubicBezTo>
                <a:cubicBezTo>
                  <a:pt x="139430" y="622852"/>
                  <a:pt x="0" y="483422"/>
                  <a:pt x="0" y="311426"/>
                </a:cubicBezTo>
                <a:cubicBezTo>
                  <a:pt x="0" y="139430"/>
                  <a:pt x="139430" y="0"/>
                  <a:pt x="311426" y="0"/>
                </a:cubicBezTo>
                <a:close/>
              </a:path>
            </a:pathLst>
          </a:custGeom>
          <a:solidFill>
            <a:srgbClr val="9B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2094857" y="1984522"/>
            <a:ext cx="617939" cy="823919"/>
          </a:xfrm>
          <a:custGeom>
            <a:avLst/>
            <a:gdLst>
              <a:gd name="connsiteX0" fmla="*/ 311426 w 467139"/>
              <a:gd name="connsiteY0" fmla="*/ 0 h 622852"/>
              <a:gd name="connsiteX1" fmla="*/ 432647 w 467139"/>
              <a:gd name="connsiteY1" fmla="*/ 24473 h 622852"/>
              <a:gd name="connsiteX2" fmla="*/ 467139 w 467139"/>
              <a:gd name="connsiteY2" fmla="*/ 43195 h 622852"/>
              <a:gd name="connsiteX3" fmla="*/ 448731 w 467139"/>
              <a:gd name="connsiteY3" fmla="*/ 53187 h 622852"/>
              <a:gd name="connsiteX4" fmla="*/ 311426 w 467139"/>
              <a:gd name="connsiteY4" fmla="*/ 311426 h 622852"/>
              <a:gd name="connsiteX5" fmla="*/ 448731 w 467139"/>
              <a:gd name="connsiteY5" fmla="*/ 569665 h 622852"/>
              <a:gd name="connsiteX6" fmla="*/ 467139 w 467139"/>
              <a:gd name="connsiteY6" fmla="*/ 579657 h 622852"/>
              <a:gd name="connsiteX7" fmla="*/ 432647 w 467139"/>
              <a:gd name="connsiteY7" fmla="*/ 598379 h 622852"/>
              <a:gd name="connsiteX8" fmla="*/ 311426 w 467139"/>
              <a:gd name="connsiteY8" fmla="*/ 622852 h 622852"/>
              <a:gd name="connsiteX9" fmla="*/ 0 w 467139"/>
              <a:gd name="connsiteY9" fmla="*/ 311426 h 622852"/>
              <a:gd name="connsiteX10" fmla="*/ 311426 w 467139"/>
              <a:gd name="connsiteY10" fmla="*/ 0 h 622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7139" h="622852">
                <a:moveTo>
                  <a:pt x="311426" y="0"/>
                </a:moveTo>
                <a:cubicBezTo>
                  <a:pt x="354425" y="0"/>
                  <a:pt x="395389" y="8714"/>
                  <a:pt x="432647" y="24473"/>
                </a:cubicBezTo>
                <a:lnTo>
                  <a:pt x="467139" y="43195"/>
                </a:lnTo>
                <a:lnTo>
                  <a:pt x="448731" y="53187"/>
                </a:lnTo>
                <a:cubicBezTo>
                  <a:pt x="365891" y="109152"/>
                  <a:pt x="311426" y="203929"/>
                  <a:pt x="311426" y="311426"/>
                </a:cubicBezTo>
                <a:cubicBezTo>
                  <a:pt x="311426" y="418924"/>
                  <a:pt x="365891" y="513700"/>
                  <a:pt x="448731" y="569665"/>
                </a:cubicBezTo>
                <a:lnTo>
                  <a:pt x="467139" y="579657"/>
                </a:lnTo>
                <a:lnTo>
                  <a:pt x="432647" y="598379"/>
                </a:lnTo>
                <a:cubicBezTo>
                  <a:pt x="395389" y="614138"/>
                  <a:pt x="354425" y="622852"/>
                  <a:pt x="311426" y="622852"/>
                </a:cubicBezTo>
                <a:cubicBezTo>
                  <a:pt x="139430" y="622852"/>
                  <a:pt x="0" y="483422"/>
                  <a:pt x="0" y="311426"/>
                </a:cubicBezTo>
                <a:cubicBezTo>
                  <a:pt x="0" y="139430"/>
                  <a:pt x="139430" y="0"/>
                  <a:pt x="311426" y="0"/>
                </a:cubicBezTo>
                <a:close/>
              </a:path>
            </a:pathLst>
          </a:custGeom>
          <a:solidFill>
            <a:srgbClr val="9B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917524" y="1983544"/>
            <a:ext cx="823919" cy="823919"/>
          </a:xfrm>
          <a:prstGeom prst="ellipse">
            <a:avLst/>
          </a:prstGeom>
          <a:solidFill>
            <a:srgbClr val="9B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21" grpId="0" animBg="1"/>
      <p:bldP spid="18" grpId="0" animBg="1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578555" y="3280119"/>
            <a:ext cx="10613388" cy="14452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zh-CN" sz="4400" b="1" dirty="0">
                <a:solidFill>
                  <a:srgbClr val="9B0000"/>
                </a:solidFill>
              </a:rPr>
              <a:t>0</a:t>
            </a:r>
            <a:r>
              <a:rPr lang="en-US" altLang="zh-CN" sz="4400" b="1" dirty="0">
                <a:solidFill>
                  <a:srgbClr val="9B0000"/>
                </a:solidFill>
                <a:cs typeface="Arial" panose="020B0604020202020204" pitchFamily="34" charset="0"/>
              </a:rPr>
              <a:t>5</a:t>
            </a:r>
            <a:r>
              <a:rPr lang="en-US" altLang="zh-CN" sz="4400" b="1" dirty="0">
                <a:solidFill>
                  <a:srgbClr val="9B0000"/>
                </a:solidFill>
              </a:rPr>
              <a:t>【</a:t>
            </a:r>
            <a:r>
              <a:rPr lang="zh-CN" altLang="en-US" sz="4400" b="1" dirty="0">
                <a:solidFill>
                  <a:srgbClr val="9B0000"/>
                </a:solidFill>
              </a:rPr>
              <a:t>反思和未来可能继续优化的工作</a:t>
            </a:r>
            <a:r>
              <a:rPr lang="en-US" altLang="zh-CN" sz="4400" b="1" dirty="0">
                <a:solidFill>
                  <a:srgbClr val="9B0000"/>
                </a:solidFill>
              </a:rPr>
              <a:t>】</a:t>
            </a:r>
            <a:endParaRPr lang="zh-CN" altLang="en-US" sz="4400" b="1" dirty="0">
              <a:solidFill>
                <a:srgbClr val="9B0000"/>
              </a:solidFill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1659617" y="1984522"/>
            <a:ext cx="645605" cy="823919"/>
          </a:xfrm>
          <a:custGeom>
            <a:avLst/>
            <a:gdLst>
              <a:gd name="connsiteX0" fmla="*/ 311426 w 488053"/>
              <a:gd name="connsiteY0" fmla="*/ 0 h 622852"/>
              <a:gd name="connsiteX1" fmla="*/ 485547 w 488053"/>
              <a:gd name="connsiteY1" fmla="*/ 53187 h 622852"/>
              <a:gd name="connsiteX2" fmla="*/ 488053 w 488053"/>
              <a:gd name="connsiteY2" fmla="*/ 55254 h 622852"/>
              <a:gd name="connsiteX3" fmla="*/ 444468 w 488053"/>
              <a:gd name="connsiteY3" fmla="*/ 91215 h 622852"/>
              <a:gd name="connsiteX4" fmla="*/ 353253 w 488053"/>
              <a:gd name="connsiteY4" fmla="*/ 311426 h 622852"/>
              <a:gd name="connsiteX5" fmla="*/ 444468 w 488053"/>
              <a:gd name="connsiteY5" fmla="*/ 531638 h 622852"/>
              <a:gd name="connsiteX6" fmla="*/ 488053 w 488053"/>
              <a:gd name="connsiteY6" fmla="*/ 567599 h 622852"/>
              <a:gd name="connsiteX7" fmla="*/ 485547 w 488053"/>
              <a:gd name="connsiteY7" fmla="*/ 569666 h 622852"/>
              <a:gd name="connsiteX8" fmla="*/ 311426 w 488053"/>
              <a:gd name="connsiteY8" fmla="*/ 622852 h 622852"/>
              <a:gd name="connsiteX9" fmla="*/ 0 w 488053"/>
              <a:gd name="connsiteY9" fmla="*/ 311426 h 622852"/>
              <a:gd name="connsiteX10" fmla="*/ 311426 w 488053"/>
              <a:gd name="connsiteY10" fmla="*/ 0 h 622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8053" h="622852">
                <a:moveTo>
                  <a:pt x="311426" y="0"/>
                </a:moveTo>
                <a:cubicBezTo>
                  <a:pt x="375925" y="0"/>
                  <a:pt x="435844" y="19607"/>
                  <a:pt x="485547" y="53187"/>
                </a:cubicBezTo>
                <a:lnTo>
                  <a:pt x="488053" y="55254"/>
                </a:lnTo>
                <a:lnTo>
                  <a:pt x="444468" y="91215"/>
                </a:lnTo>
                <a:cubicBezTo>
                  <a:pt x="388111" y="147572"/>
                  <a:pt x="353253" y="225428"/>
                  <a:pt x="353253" y="311426"/>
                </a:cubicBezTo>
                <a:cubicBezTo>
                  <a:pt x="353253" y="397424"/>
                  <a:pt x="388111" y="475281"/>
                  <a:pt x="444468" y="531638"/>
                </a:cubicBezTo>
                <a:lnTo>
                  <a:pt x="488053" y="567599"/>
                </a:lnTo>
                <a:lnTo>
                  <a:pt x="485547" y="569666"/>
                </a:lnTo>
                <a:cubicBezTo>
                  <a:pt x="435844" y="603245"/>
                  <a:pt x="375925" y="622852"/>
                  <a:pt x="311426" y="622852"/>
                </a:cubicBezTo>
                <a:cubicBezTo>
                  <a:pt x="139430" y="622852"/>
                  <a:pt x="0" y="483422"/>
                  <a:pt x="0" y="311426"/>
                </a:cubicBezTo>
                <a:cubicBezTo>
                  <a:pt x="0" y="139430"/>
                  <a:pt x="139430" y="0"/>
                  <a:pt x="311426" y="0"/>
                </a:cubicBezTo>
                <a:close/>
              </a:path>
            </a:pathLst>
          </a:custGeom>
          <a:solidFill>
            <a:srgbClr val="9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>
            <a:off x="2505408" y="1984522"/>
            <a:ext cx="624019" cy="823919"/>
          </a:xfrm>
          <a:custGeom>
            <a:avLst/>
            <a:gdLst>
              <a:gd name="connsiteX0" fmla="*/ 311426 w 471735"/>
              <a:gd name="connsiteY0" fmla="*/ 0 h 622852"/>
              <a:gd name="connsiteX1" fmla="*/ 432647 w 471735"/>
              <a:gd name="connsiteY1" fmla="*/ 24473 h 622852"/>
              <a:gd name="connsiteX2" fmla="*/ 471735 w 471735"/>
              <a:gd name="connsiteY2" fmla="*/ 45689 h 622852"/>
              <a:gd name="connsiteX3" fmla="*/ 457922 w 471735"/>
              <a:gd name="connsiteY3" fmla="*/ 53187 h 622852"/>
              <a:gd name="connsiteX4" fmla="*/ 320617 w 471735"/>
              <a:gd name="connsiteY4" fmla="*/ 311426 h 622852"/>
              <a:gd name="connsiteX5" fmla="*/ 457922 w 471735"/>
              <a:gd name="connsiteY5" fmla="*/ 569666 h 622852"/>
              <a:gd name="connsiteX6" fmla="*/ 471735 w 471735"/>
              <a:gd name="connsiteY6" fmla="*/ 577163 h 622852"/>
              <a:gd name="connsiteX7" fmla="*/ 432647 w 471735"/>
              <a:gd name="connsiteY7" fmla="*/ 598379 h 622852"/>
              <a:gd name="connsiteX8" fmla="*/ 311426 w 471735"/>
              <a:gd name="connsiteY8" fmla="*/ 622852 h 622852"/>
              <a:gd name="connsiteX9" fmla="*/ 0 w 471735"/>
              <a:gd name="connsiteY9" fmla="*/ 311426 h 622852"/>
              <a:gd name="connsiteX10" fmla="*/ 311426 w 471735"/>
              <a:gd name="connsiteY10" fmla="*/ 0 h 622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1735" h="622852">
                <a:moveTo>
                  <a:pt x="311426" y="0"/>
                </a:moveTo>
                <a:cubicBezTo>
                  <a:pt x="354425" y="0"/>
                  <a:pt x="395389" y="8714"/>
                  <a:pt x="432647" y="24473"/>
                </a:cubicBezTo>
                <a:lnTo>
                  <a:pt x="471735" y="45689"/>
                </a:lnTo>
                <a:lnTo>
                  <a:pt x="457922" y="53187"/>
                </a:lnTo>
                <a:cubicBezTo>
                  <a:pt x="375082" y="109152"/>
                  <a:pt x="320617" y="203929"/>
                  <a:pt x="320617" y="311426"/>
                </a:cubicBezTo>
                <a:cubicBezTo>
                  <a:pt x="320617" y="418924"/>
                  <a:pt x="375082" y="513700"/>
                  <a:pt x="457922" y="569666"/>
                </a:cubicBezTo>
                <a:lnTo>
                  <a:pt x="471735" y="577163"/>
                </a:lnTo>
                <a:lnTo>
                  <a:pt x="432647" y="598379"/>
                </a:lnTo>
                <a:cubicBezTo>
                  <a:pt x="395389" y="614138"/>
                  <a:pt x="354425" y="622852"/>
                  <a:pt x="311426" y="622852"/>
                </a:cubicBezTo>
                <a:cubicBezTo>
                  <a:pt x="139430" y="622852"/>
                  <a:pt x="0" y="483422"/>
                  <a:pt x="0" y="311426"/>
                </a:cubicBezTo>
                <a:cubicBezTo>
                  <a:pt x="0" y="139430"/>
                  <a:pt x="139430" y="0"/>
                  <a:pt x="311426" y="0"/>
                </a:cubicBezTo>
                <a:close/>
              </a:path>
            </a:pathLst>
          </a:custGeom>
          <a:solidFill>
            <a:srgbClr val="9B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2094857" y="1984522"/>
            <a:ext cx="617939" cy="823919"/>
          </a:xfrm>
          <a:custGeom>
            <a:avLst/>
            <a:gdLst>
              <a:gd name="connsiteX0" fmla="*/ 311426 w 467139"/>
              <a:gd name="connsiteY0" fmla="*/ 0 h 622852"/>
              <a:gd name="connsiteX1" fmla="*/ 432647 w 467139"/>
              <a:gd name="connsiteY1" fmla="*/ 24473 h 622852"/>
              <a:gd name="connsiteX2" fmla="*/ 467139 w 467139"/>
              <a:gd name="connsiteY2" fmla="*/ 43195 h 622852"/>
              <a:gd name="connsiteX3" fmla="*/ 448731 w 467139"/>
              <a:gd name="connsiteY3" fmla="*/ 53187 h 622852"/>
              <a:gd name="connsiteX4" fmla="*/ 311426 w 467139"/>
              <a:gd name="connsiteY4" fmla="*/ 311426 h 622852"/>
              <a:gd name="connsiteX5" fmla="*/ 448731 w 467139"/>
              <a:gd name="connsiteY5" fmla="*/ 569665 h 622852"/>
              <a:gd name="connsiteX6" fmla="*/ 467139 w 467139"/>
              <a:gd name="connsiteY6" fmla="*/ 579657 h 622852"/>
              <a:gd name="connsiteX7" fmla="*/ 432647 w 467139"/>
              <a:gd name="connsiteY7" fmla="*/ 598379 h 622852"/>
              <a:gd name="connsiteX8" fmla="*/ 311426 w 467139"/>
              <a:gd name="connsiteY8" fmla="*/ 622852 h 622852"/>
              <a:gd name="connsiteX9" fmla="*/ 0 w 467139"/>
              <a:gd name="connsiteY9" fmla="*/ 311426 h 622852"/>
              <a:gd name="connsiteX10" fmla="*/ 311426 w 467139"/>
              <a:gd name="connsiteY10" fmla="*/ 0 h 622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7139" h="622852">
                <a:moveTo>
                  <a:pt x="311426" y="0"/>
                </a:moveTo>
                <a:cubicBezTo>
                  <a:pt x="354425" y="0"/>
                  <a:pt x="395389" y="8714"/>
                  <a:pt x="432647" y="24473"/>
                </a:cubicBezTo>
                <a:lnTo>
                  <a:pt x="467139" y="43195"/>
                </a:lnTo>
                <a:lnTo>
                  <a:pt x="448731" y="53187"/>
                </a:lnTo>
                <a:cubicBezTo>
                  <a:pt x="365891" y="109152"/>
                  <a:pt x="311426" y="203929"/>
                  <a:pt x="311426" y="311426"/>
                </a:cubicBezTo>
                <a:cubicBezTo>
                  <a:pt x="311426" y="418924"/>
                  <a:pt x="365891" y="513700"/>
                  <a:pt x="448731" y="569665"/>
                </a:cubicBezTo>
                <a:lnTo>
                  <a:pt x="467139" y="579657"/>
                </a:lnTo>
                <a:lnTo>
                  <a:pt x="432647" y="598379"/>
                </a:lnTo>
                <a:cubicBezTo>
                  <a:pt x="395389" y="614138"/>
                  <a:pt x="354425" y="622852"/>
                  <a:pt x="311426" y="622852"/>
                </a:cubicBezTo>
                <a:cubicBezTo>
                  <a:pt x="139430" y="622852"/>
                  <a:pt x="0" y="483422"/>
                  <a:pt x="0" y="311426"/>
                </a:cubicBezTo>
                <a:cubicBezTo>
                  <a:pt x="0" y="139430"/>
                  <a:pt x="139430" y="0"/>
                  <a:pt x="311426" y="0"/>
                </a:cubicBezTo>
                <a:close/>
              </a:path>
            </a:pathLst>
          </a:custGeom>
          <a:solidFill>
            <a:srgbClr val="9B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917524" y="1983544"/>
            <a:ext cx="823919" cy="823919"/>
          </a:xfrm>
          <a:prstGeom prst="ellipse">
            <a:avLst/>
          </a:prstGeom>
          <a:solidFill>
            <a:srgbClr val="9B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5864087" y="5942060"/>
            <a:ext cx="6327913" cy="1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21" grpId="0" animBg="1"/>
      <p:bldP spid="18" grpId="0" animBg="1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76469" y="1197782"/>
            <a:ext cx="7215809" cy="0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6469" y="539986"/>
            <a:ext cx="9242494" cy="8299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五</a:t>
            </a: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，</a:t>
            </a:r>
            <a:r>
              <a:rPr lang="zh-CN" altLang="en-US" sz="2400" b="1" noProof="0" dirty="0">
                <a:ln>
                  <a:noFill/>
                </a:ln>
                <a:solidFill>
                  <a:srgbClr val="9B0000"/>
                </a:solidFill>
                <a:uLnTx/>
                <a:uFillTx/>
                <a:latin typeface="等线" charset="0"/>
                <a:ea typeface="等线" charset="0"/>
              </a:rPr>
              <a:t>反思和未来可能继续优化的工作</a:t>
            </a:r>
            <a:endParaRPr lang="zh-CN" altLang="en-US" sz="2400" b="1" noProof="0" dirty="0">
              <a:ln>
                <a:noFill/>
              </a:ln>
              <a:solidFill>
                <a:srgbClr val="9B0000"/>
              </a:solidFill>
              <a:uLnTx/>
              <a:uFillTx/>
              <a:latin typeface="等线" charset="0"/>
              <a:ea typeface="等线" charset="0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1012371" y="1919486"/>
            <a:ext cx="9674161" cy="2720884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2400"/>
              <a:t>1. </a:t>
            </a:r>
            <a:r>
              <a:rPr lang="zh-CN" altLang="en-US" sz="2400"/>
              <a:t>虽然从实验结果上看，在不同的数据集上较优的顺序基本上相同，但是由于数据集总量还是太少，仍然需要扩大数据量来证明可信度。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2.</a:t>
            </a:r>
            <a:r>
              <a:rPr lang="zh-CN" altLang="en-US" sz="2400"/>
              <a:t> 由于没法搞定</a:t>
            </a:r>
            <a:r>
              <a:rPr lang="en-US" altLang="zh-CN" sz="2400"/>
              <a:t>chatgpt</a:t>
            </a:r>
            <a:r>
              <a:rPr lang="zh-CN" altLang="en-US" sz="2400"/>
              <a:t>的</a:t>
            </a:r>
            <a:r>
              <a:rPr lang="en-US" altLang="zh-CN" sz="2400"/>
              <a:t>api</a:t>
            </a:r>
            <a:r>
              <a:rPr lang="zh-CN" altLang="en-US" sz="2400"/>
              <a:t>所以只暂时使用了</a:t>
            </a:r>
            <a:r>
              <a:rPr lang="en-US" altLang="zh-CN" sz="2400"/>
              <a:t>ds</a:t>
            </a:r>
            <a:r>
              <a:rPr lang="zh-CN" altLang="en-US" sz="2400"/>
              <a:t>作为修复的</a:t>
            </a:r>
            <a:r>
              <a:rPr lang="en-US" altLang="zh-CN" sz="2400"/>
              <a:t>LLM</a:t>
            </a:r>
            <a:r>
              <a:rPr lang="zh-CN" altLang="en-US" sz="2400"/>
              <a:t>，以后应该选择多个广泛使用的</a:t>
            </a:r>
            <a:r>
              <a:rPr lang="en-US" altLang="zh-CN" sz="2400"/>
              <a:t>LLM</a:t>
            </a:r>
            <a:r>
              <a:rPr lang="zh-CN" altLang="en-US" sz="2400"/>
              <a:t>，探究是否同一套信息组织的规则适用于大部分的</a:t>
            </a:r>
            <a:r>
              <a:rPr lang="en-US" altLang="zh-CN" sz="2400"/>
              <a:t>LLM</a:t>
            </a:r>
            <a:r>
              <a:rPr lang="zh-CN" altLang="en-US" sz="2400"/>
              <a:t>，因为不同模型的预训练、训练方式不同。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/>
              <a:t>3. </a:t>
            </a:r>
            <a:r>
              <a:rPr lang="zh-CN" altLang="en-US" sz="2400"/>
              <a:t>当前考察了代码是否通过测试，在代码风格、代码复杂度、可维护性等方面需要涉及更全面深入的评估体系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/>
              <a:t>4.</a:t>
            </a:r>
            <a:r>
              <a:rPr lang="zh-CN" altLang="en-US" sz="2400"/>
              <a:t> 未进行迭代测试，或许迭代会获得更好的效果，可能可以覆盖确实某些信息的缺陷</a:t>
            </a:r>
            <a:endParaRPr lang="zh-CN" altLang="en-US" sz="2400"/>
          </a:p>
          <a:p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525377" y="448577"/>
            <a:ext cx="7527234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9B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感谢观看</a:t>
            </a:r>
            <a:endParaRPr lang="zh-CN" altLang="en-US" sz="4400" b="1" dirty="0">
              <a:solidFill>
                <a:srgbClr val="9B0000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921565" y="4505740"/>
            <a:ext cx="8004312" cy="999305"/>
            <a:chOff x="1921565" y="4505740"/>
            <a:chExt cx="8004312" cy="999305"/>
          </a:xfrm>
        </p:grpSpPr>
        <p:sp>
          <p:nvSpPr>
            <p:cNvPr id="14" name="文本框 13"/>
            <p:cNvSpPr txBox="1"/>
            <p:nvPr/>
          </p:nvSpPr>
          <p:spPr>
            <a:xfrm>
              <a:off x="1921565" y="4505740"/>
              <a:ext cx="288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</a:rPr>
                <a:t>专业：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【</a:t>
              </a:r>
              <a:r>
                <a:rPr lang="zh-CN" altLang="en-US" sz="2000" b="1" dirty="0">
                  <a:solidFill>
                    <a:schemeClr val="bg1"/>
                  </a:solidFill>
                </a:rPr>
                <a:t>汉语言文学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】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921565" y="5106265"/>
              <a:ext cx="288897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</a:rPr>
                <a:t>学号：</a:t>
              </a:r>
              <a:r>
                <a:rPr lang="en-US" altLang="zh-CN" sz="2000" b="1" dirty="0">
                  <a:solidFill>
                    <a:schemeClr val="bg1"/>
                  </a:solidFill>
                </a:rPr>
                <a:t>20xxxxxxxxx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221895" y="4505740"/>
              <a:ext cx="288897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</a:rPr>
                <a:t>指导人：</a:t>
              </a:r>
              <a:r>
                <a:rPr lang="zh-CN" sz="2000" b="1" dirty="0">
                  <a:solidFill>
                    <a:schemeClr val="bg1"/>
                  </a:solidFill>
                </a:rPr>
                <a:t>稻小壳</a:t>
              </a:r>
              <a:endParaRPr lang="zh-CN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221894" y="5106265"/>
              <a:ext cx="3703983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</a:rPr>
                <a:t>答辩人：稻小壳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0" y="4193567"/>
            <a:ext cx="12192000" cy="1815548"/>
          </a:xfrm>
          <a:prstGeom prst="rect">
            <a:avLst/>
          </a:prstGeom>
          <a:solidFill>
            <a:srgbClr val="9B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525395" y="4707255"/>
            <a:ext cx="70624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信息科学技术学院</a:t>
            </a:r>
            <a:r>
              <a:rPr lang="en-US" altLang="zh-CN" sz="2000" b="1" dirty="0">
                <a:solidFill>
                  <a:schemeClr val="bg1"/>
                </a:solidFill>
              </a:rPr>
              <a:t> 22</a:t>
            </a:r>
            <a:r>
              <a:rPr lang="zh-CN" altLang="en-US" sz="2000" b="1" dirty="0">
                <a:solidFill>
                  <a:schemeClr val="bg1"/>
                </a:solidFill>
              </a:rPr>
              <a:t>级</a:t>
            </a:r>
            <a:r>
              <a:rPr lang="en-US" altLang="zh-CN" sz="2000" b="1" dirty="0">
                <a:solidFill>
                  <a:schemeClr val="bg1"/>
                </a:solidFill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</a:rPr>
              <a:t>元铭宇</a:t>
            </a:r>
            <a:endParaRPr lang="zh-CN" altLang="en-US" sz="20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信息科学技术学院</a:t>
            </a:r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 22</a:t>
            </a:r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级</a:t>
            </a:r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杨</a:t>
            </a:r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世航</a:t>
            </a:r>
            <a:endParaRPr lang="zh-CN" altLang="en-US" sz="2000" b="1" dirty="0">
              <a:solidFill>
                <a:schemeClr val="bg1"/>
              </a:solidFill>
              <a:sym typeface="+mn-ea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信息科学技术学院</a:t>
            </a:r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 22</a:t>
            </a:r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级</a:t>
            </a:r>
            <a:r>
              <a:rPr lang="en-US" altLang="zh-CN" sz="2000" b="1" dirty="0">
                <a:solidFill>
                  <a:schemeClr val="bg1"/>
                </a:solidFill>
                <a:sym typeface="+mn-ea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sym typeface="+mn-ea"/>
              </a:rPr>
              <a:t>蒋康悦</a:t>
            </a:r>
            <a:endParaRPr lang="zh-CN" altLang="en-US" sz="2000" b="1" dirty="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76469" y="1197782"/>
            <a:ext cx="7215809" cy="0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76469" y="539986"/>
            <a:ext cx="45067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9B0000"/>
                </a:solidFill>
                <a:sym typeface="+mn-ea"/>
              </a:rPr>
              <a:t>一，研究背景与动机</a:t>
            </a:r>
            <a:endParaRPr lang="zh-CN" altLang="en-US" sz="2400" b="1" dirty="0">
              <a:solidFill>
                <a:srgbClr val="9B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6469" y="4103089"/>
            <a:ext cx="4506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9B0000"/>
                </a:solidFill>
              </a:rPr>
              <a:t>【</a:t>
            </a:r>
            <a:r>
              <a:rPr lang="zh-CN" altLang="en-US" sz="2400" b="1" dirty="0">
                <a:solidFill>
                  <a:srgbClr val="9B0000"/>
                </a:solidFill>
              </a:rPr>
              <a:t>研究背景</a:t>
            </a:r>
            <a:r>
              <a:rPr lang="en-US" altLang="zh-CN" sz="2400" b="1" dirty="0">
                <a:solidFill>
                  <a:srgbClr val="9B0000"/>
                </a:solidFill>
              </a:rPr>
              <a:t>】</a:t>
            </a:r>
            <a:endParaRPr lang="zh-CN" altLang="en-US" sz="2400" b="1" dirty="0">
              <a:solidFill>
                <a:srgbClr val="9B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7199" y="4741631"/>
            <a:ext cx="11039062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· </a:t>
            </a:r>
            <a:r>
              <a:rPr lang="zh-CN" altLang="en-US" dirty="0"/>
              <a:t>随着大语言模型（</a:t>
            </a:r>
            <a:r>
              <a:rPr lang="en-US" altLang="zh-CN" dirty="0"/>
              <a:t>LLM</a:t>
            </a:r>
            <a:r>
              <a:rPr lang="zh-CN" altLang="en-US" dirty="0"/>
              <a:t>）能力的提升，它们在代码生成与</a:t>
            </a:r>
            <a:r>
              <a:rPr lang="zh-CN" altLang="en-US" b="1" dirty="0"/>
              <a:t>自动修复任务</a:t>
            </a:r>
            <a:r>
              <a:rPr lang="zh-CN" altLang="en-US" dirty="0"/>
              <a:t>中表现出巨大潜力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· </a:t>
            </a:r>
            <a:r>
              <a:rPr lang="zh-CN" altLang="en-US" dirty="0"/>
              <a:t>软件开发实践中，自动化错误修复能显著降低调试成本，提高维护效率。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/>
              <a:t>· </a:t>
            </a:r>
            <a:r>
              <a:rPr lang="zh-CN" altLang="en-US" dirty="0"/>
              <a:t>当前研究多集中于直接利用错误源码或错误信息进行修复，但实际开发场景中，开发者常常同时依赖多种错误相关信息（如错误提示、失败测试、错误堆栈、代码上下文等）。</a:t>
            </a:r>
            <a:endParaRPr lang="zh-CN" altLang="en-US" dirty="0"/>
          </a:p>
        </p:txBody>
      </p:sp>
      <p:pic>
        <p:nvPicPr>
          <p:cNvPr id="3" name="图片 2"/>
          <p:cNvPicPr/>
          <p:nvPr/>
        </p:nvPicPr>
        <p:blipFill>
          <a:blip r:embed="rId1"/>
          <a:srcRect b="29764"/>
          <a:stretch>
            <a:fillRect/>
          </a:stretch>
        </p:blipFill>
        <p:spPr>
          <a:xfrm>
            <a:off x="850265" y="1515745"/>
            <a:ext cx="3579495" cy="227012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5439410" y="1484630"/>
            <a:ext cx="6056630" cy="2746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76469" y="1197782"/>
            <a:ext cx="7215809" cy="0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76469" y="539986"/>
            <a:ext cx="45067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9B0000"/>
                </a:solidFill>
                <a:sym typeface="+mn-ea"/>
              </a:rPr>
              <a:t>一，研究背景与动机</a:t>
            </a:r>
            <a:endParaRPr lang="zh-CN" altLang="en-US" sz="2400" b="1" dirty="0">
              <a:solidFill>
                <a:srgbClr val="9B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6507" y="1393726"/>
            <a:ext cx="45067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9B0000"/>
                </a:solidFill>
              </a:rPr>
              <a:t>【</a:t>
            </a:r>
            <a:r>
              <a:rPr lang="zh-CN" altLang="en-US" sz="2400" b="1" dirty="0">
                <a:solidFill>
                  <a:srgbClr val="9B0000"/>
                </a:solidFill>
              </a:rPr>
              <a:t>研究背景——当前的研究工作】</a:t>
            </a:r>
            <a:endParaRPr lang="zh-CN" altLang="en-US" sz="2400" b="1" dirty="0">
              <a:solidFill>
                <a:srgbClr val="9B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6507" y="2051334"/>
            <a:ext cx="5737719" cy="70161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一、</a:t>
            </a:r>
            <a:r>
              <a:rPr lang="en-US" altLang="zh-CN" dirty="0"/>
              <a:t>Bug </a:t>
            </a:r>
            <a:r>
              <a:rPr lang="zh-CN" altLang="en-US" dirty="0"/>
              <a:t>定位</a:t>
            </a:r>
            <a:r>
              <a:rPr lang="en-US" altLang="zh-CN" dirty="0"/>
              <a:t> + </a:t>
            </a:r>
            <a:r>
              <a:rPr lang="zh-CN" altLang="en-US" dirty="0"/>
              <a:t>修复生成（最基础范式）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逻辑：</a:t>
            </a:r>
            <a:r>
              <a:rPr lang="en-US" altLang="zh-CN" sz="1400" dirty="0"/>
              <a:t>LLM </a:t>
            </a:r>
            <a:r>
              <a:rPr lang="zh-CN" altLang="en-US" sz="1400" dirty="0"/>
              <a:t>读取缺陷代码</a:t>
            </a:r>
            <a:r>
              <a:rPr lang="en-US" altLang="zh-CN" sz="1400" dirty="0"/>
              <a:t> </a:t>
            </a:r>
            <a:r>
              <a:rPr lang="en-US" altLang="en-US" sz="1400" dirty="0"/>
              <a:t>→</a:t>
            </a:r>
            <a:r>
              <a:rPr lang="en-US" altLang="zh-CN" sz="1400" dirty="0"/>
              <a:t> </a:t>
            </a:r>
            <a:r>
              <a:rPr lang="zh-CN" altLang="en-US" sz="1400" dirty="0"/>
              <a:t>定位问题</a:t>
            </a:r>
            <a:r>
              <a:rPr lang="en-US" altLang="zh-CN" sz="1400" dirty="0"/>
              <a:t> </a:t>
            </a:r>
            <a:r>
              <a:rPr lang="en-US" altLang="en-US" sz="1400" dirty="0"/>
              <a:t>→</a:t>
            </a:r>
            <a:r>
              <a:rPr lang="en-US" altLang="zh-CN" sz="1400" dirty="0"/>
              <a:t> </a:t>
            </a:r>
            <a:r>
              <a:rPr lang="zh-CN" altLang="en-US" sz="1400" dirty="0"/>
              <a:t>生成修复代码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代表方法：</a:t>
            </a:r>
            <a:r>
              <a:rPr lang="en-US" altLang="zh-CN" sz="1400" dirty="0"/>
              <a:t>InferFix</a:t>
            </a:r>
            <a:r>
              <a:rPr lang="zh-CN" altLang="en-US" sz="1400" dirty="0"/>
              <a:t>（先检索示例，再由</a:t>
            </a:r>
            <a:r>
              <a:rPr lang="en-US" altLang="zh-CN" sz="1400" dirty="0"/>
              <a:t> LLM </a:t>
            </a:r>
            <a:r>
              <a:rPr lang="zh-CN" altLang="en-US" sz="1400" dirty="0"/>
              <a:t>生成修复）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适用场景：无需外部交互或工具，单轮提示式修复任务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dirty="0"/>
              <a:t>二、多代理协同修复（模块分工</a:t>
            </a:r>
            <a:r>
              <a:rPr lang="en-US" altLang="zh-CN" dirty="0"/>
              <a:t> + </a:t>
            </a:r>
            <a:r>
              <a:rPr lang="zh-CN" altLang="en-US" dirty="0"/>
              <a:t>协作）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</a:rPr>
              <a:t>逻辑：多个</a:t>
            </a:r>
            <a:r>
              <a:rPr lang="en-US" altLang="zh-CN" sz="1400" dirty="0">
                <a:solidFill>
                  <a:schemeClr val="tx1"/>
                </a:solidFill>
              </a:rPr>
              <a:t> LLM Agent </a:t>
            </a:r>
            <a:r>
              <a:rPr lang="zh-CN" altLang="en-US" sz="1400" dirty="0">
                <a:solidFill>
                  <a:schemeClr val="tx1"/>
                </a:solidFill>
              </a:rPr>
              <a:t>各司其职</a:t>
            </a:r>
            <a:r>
              <a:rPr lang="en-US" altLang="en-US" sz="1400" dirty="0">
                <a:solidFill>
                  <a:schemeClr val="tx1"/>
                </a:solidFill>
              </a:rPr>
              <a:t>→</a:t>
            </a:r>
            <a:r>
              <a:rPr lang="zh-CN" altLang="en-US" sz="1400" dirty="0">
                <a:solidFill>
                  <a:schemeClr val="tx1"/>
                </a:solidFill>
              </a:rPr>
              <a:t>定位</a:t>
            </a:r>
            <a:r>
              <a:rPr lang="en-US" altLang="zh-CN" sz="1400" dirty="0">
                <a:solidFill>
                  <a:schemeClr val="tx1"/>
                </a:solidFill>
              </a:rPr>
              <a:t> + </a:t>
            </a:r>
            <a:r>
              <a:rPr lang="zh-CN" altLang="en-US" sz="1400" dirty="0">
                <a:solidFill>
                  <a:schemeClr val="tx1"/>
                </a:solidFill>
              </a:rPr>
              <a:t>修复</a:t>
            </a:r>
            <a:r>
              <a:rPr lang="en-US" altLang="zh-CN" sz="1400" dirty="0">
                <a:solidFill>
                  <a:schemeClr val="tx1"/>
                </a:solidFill>
              </a:rPr>
              <a:t> + </a:t>
            </a:r>
            <a:r>
              <a:rPr lang="zh-CN" altLang="en-US" sz="1400" dirty="0">
                <a:solidFill>
                  <a:schemeClr val="tx1"/>
                </a:solidFill>
              </a:rPr>
              <a:t>验证</a:t>
            </a:r>
            <a:r>
              <a:rPr lang="en-US" altLang="en-US" sz="1400" dirty="0">
                <a:solidFill>
                  <a:schemeClr val="tx1"/>
                </a:solidFill>
              </a:rPr>
              <a:t>→</a:t>
            </a:r>
            <a:r>
              <a:rPr lang="zh-CN" altLang="en-US" sz="1400" dirty="0">
                <a:solidFill>
                  <a:schemeClr val="tx1"/>
                </a:solidFill>
              </a:rPr>
              <a:t>共享上下文</a:t>
            </a:r>
            <a:endParaRPr lang="en-US" altLang="zh-CN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</a:rPr>
              <a:t>代表方法：</a:t>
            </a:r>
            <a:r>
              <a:rPr lang="en-US" altLang="zh-CN" sz="1400" dirty="0">
                <a:solidFill>
                  <a:schemeClr val="tx1"/>
                </a:solidFill>
              </a:rPr>
              <a:t>FixAgent</a:t>
            </a:r>
            <a:r>
              <a:rPr lang="zh-CN" altLang="en-US" sz="1400" dirty="0">
                <a:solidFill>
                  <a:schemeClr val="tx1"/>
                </a:solidFill>
              </a:rPr>
              <a:t>（定位、修复、变量分析等由独立代理完成）</a:t>
            </a:r>
            <a:endParaRPr lang="en-US" altLang="zh-CN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</a:rPr>
              <a:t>优势：可模块化扩展，适合构建端到端自动调试系统</a:t>
            </a:r>
            <a:endParaRPr lang="en-US" altLang="zh-CN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三、对话式半自动修复（人类交互指导）</a:t>
            </a:r>
            <a:endParaRPr lang="zh-CN" altLang="en-US" dirty="0"/>
          </a:p>
          <a:p>
            <a:pPr marL="0" indent="0" algn="l" defTabSz="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chemeClr val="tx1"/>
                </a:solidFill>
              </a:rPr>
              <a:t>逻辑：人类通过交互引导</a:t>
            </a:r>
            <a:r>
              <a:rPr lang="en-US" altLang="zh-CN" sz="1400" dirty="0">
                <a:solidFill>
                  <a:schemeClr val="tx1"/>
                </a:solidFill>
              </a:rPr>
              <a:t> LLM </a:t>
            </a:r>
            <a:r>
              <a:rPr lang="en-US" altLang="en-US" sz="1400" dirty="0">
                <a:solidFill>
                  <a:schemeClr val="tx1"/>
                </a:solidFill>
              </a:rPr>
              <a:t>→</a:t>
            </a:r>
            <a:r>
              <a:rPr lang="en-US" altLang="zh-CN" sz="1400" dirty="0">
                <a:solidFill>
                  <a:schemeClr val="tx1"/>
                </a:solidFill>
              </a:rPr>
              <a:t> </a:t>
            </a:r>
            <a:r>
              <a:rPr lang="zh-CN" altLang="en-US" sz="1400" dirty="0">
                <a:solidFill>
                  <a:schemeClr val="tx1"/>
                </a:solidFill>
              </a:rPr>
              <a:t>明确任务意图</a:t>
            </a:r>
            <a:r>
              <a:rPr lang="en-US" altLang="zh-CN" sz="1400" dirty="0">
                <a:solidFill>
                  <a:schemeClr val="tx1"/>
                </a:solidFill>
              </a:rPr>
              <a:t> </a:t>
            </a:r>
            <a:r>
              <a:rPr lang="en-US" altLang="en-US" sz="1400" dirty="0">
                <a:solidFill>
                  <a:schemeClr val="tx1"/>
                </a:solidFill>
              </a:rPr>
              <a:t>→</a:t>
            </a:r>
            <a:r>
              <a:rPr lang="en-US" altLang="zh-CN" sz="1400" dirty="0">
                <a:solidFill>
                  <a:schemeClr val="tx1"/>
                </a:solidFill>
              </a:rPr>
              <a:t> </a:t>
            </a:r>
            <a:r>
              <a:rPr lang="zh-CN" altLang="en-US" sz="1400" dirty="0">
                <a:solidFill>
                  <a:schemeClr val="tx1"/>
                </a:solidFill>
              </a:rPr>
              <a:t>优化修复输出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marL="0" indent="0" algn="l" defTabSz="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chemeClr val="tx1"/>
                </a:solidFill>
              </a:rPr>
              <a:t>代表方法：</a:t>
            </a:r>
            <a:r>
              <a:rPr lang="en-US" altLang="zh-CN" sz="1400" dirty="0">
                <a:solidFill>
                  <a:schemeClr val="tx1"/>
                </a:solidFill>
              </a:rPr>
              <a:t>CREF</a:t>
            </a:r>
            <a:r>
              <a:rPr lang="zh-CN" altLang="en-US" sz="1400" dirty="0">
                <a:solidFill>
                  <a:schemeClr val="tx1"/>
                </a:solidFill>
              </a:rPr>
              <a:t>（</a:t>
            </a:r>
            <a:r>
              <a:rPr lang="en-US" altLang="zh-CN" sz="1400" dirty="0">
                <a:solidFill>
                  <a:schemeClr val="tx1"/>
                </a:solidFill>
              </a:rPr>
              <a:t>Conversational Repair Framework</a:t>
            </a:r>
            <a:r>
              <a:rPr lang="zh-CN" altLang="en-US" sz="1400" dirty="0">
                <a:solidFill>
                  <a:schemeClr val="tx1"/>
                </a:solidFill>
              </a:rPr>
              <a:t>）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marL="0" indent="0" algn="l" defTabSz="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chemeClr val="tx1"/>
                </a:solidFill>
              </a:rPr>
              <a:t>亮点：兼顾人类经验与</a:t>
            </a:r>
            <a:r>
              <a:rPr lang="en-US" altLang="zh-CN" sz="1400" dirty="0">
                <a:solidFill>
                  <a:schemeClr val="tx1"/>
                </a:solidFill>
              </a:rPr>
              <a:t> LLM </a:t>
            </a:r>
            <a:r>
              <a:rPr lang="zh-CN" altLang="en-US" sz="1400" dirty="0">
                <a:solidFill>
                  <a:schemeClr val="tx1"/>
                </a:solidFill>
              </a:rPr>
              <a:t>生成能力，提高可靠性和可控性</a:t>
            </a:r>
            <a:endParaRPr lang="zh-CN" altLang="en-US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6248400" y="1730829"/>
            <a:ext cx="5615940" cy="2584450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zh-CN" altLang="en-US"/>
              <a:t>四、自我调试与反馈机制（</a:t>
            </a:r>
            <a:r>
              <a:rPr lang="en-US" altLang="zh-CN"/>
              <a:t>Self-Debugging</a:t>
            </a:r>
            <a:r>
              <a:rPr lang="zh-CN" altLang="en-US"/>
              <a:t>）</a:t>
            </a:r>
            <a:endParaRPr lang="zh-CN" altLang="en-US"/>
          </a:p>
          <a:p>
            <a:pPr marL="0" indent="0" algn="l" defTabSz="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chemeClr val="tx1"/>
                </a:solidFill>
              </a:rPr>
              <a:t>逻辑：模型先生成代码</a:t>
            </a:r>
            <a:r>
              <a:rPr lang="en-US" altLang="zh-CN" sz="1400" dirty="0">
                <a:solidFill>
                  <a:schemeClr val="tx1"/>
                </a:solidFill>
              </a:rPr>
              <a:t> </a:t>
            </a:r>
            <a:r>
              <a:rPr lang="en-US" altLang="en-US" sz="1400" dirty="0">
                <a:solidFill>
                  <a:schemeClr val="tx1"/>
                </a:solidFill>
              </a:rPr>
              <a:t>→</a:t>
            </a:r>
            <a:r>
              <a:rPr lang="en-US" altLang="zh-CN" sz="1400" dirty="0">
                <a:solidFill>
                  <a:schemeClr val="tx1"/>
                </a:solidFill>
              </a:rPr>
              <a:t> </a:t>
            </a:r>
            <a:r>
              <a:rPr lang="zh-CN" altLang="en-US" sz="1400" dirty="0">
                <a:solidFill>
                  <a:schemeClr val="tx1"/>
                </a:solidFill>
              </a:rPr>
              <a:t>主动进行推理检查</a:t>
            </a:r>
            <a:r>
              <a:rPr lang="en-US" altLang="zh-CN" sz="1400" dirty="0">
                <a:solidFill>
                  <a:schemeClr val="tx1"/>
                </a:solidFill>
              </a:rPr>
              <a:t> </a:t>
            </a:r>
            <a:r>
              <a:rPr lang="en-US" altLang="en-US" sz="1400" dirty="0">
                <a:solidFill>
                  <a:schemeClr val="tx1"/>
                </a:solidFill>
              </a:rPr>
              <a:t>→</a:t>
            </a:r>
            <a:r>
              <a:rPr lang="en-US" altLang="zh-CN" sz="1400" dirty="0">
                <a:solidFill>
                  <a:schemeClr val="tx1"/>
                </a:solidFill>
              </a:rPr>
              <a:t> </a:t>
            </a:r>
            <a:r>
              <a:rPr lang="zh-CN" altLang="en-US" sz="1400" dirty="0">
                <a:solidFill>
                  <a:schemeClr val="tx1"/>
                </a:solidFill>
              </a:rPr>
              <a:t>发现问题后自动修正</a:t>
            </a:r>
            <a:endParaRPr lang="zh-CN" altLang="en-US" sz="1400" dirty="0">
              <a:solidFill>
                <a:schemeClr val="tx1"/>
              </a:solidFill>
            </a:endParaRPr>
          </a:p>
          <a:p>
            <a:pPr marL="0" indent="0" algn="l" defTabSz="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chemeClr val="tx1"/>
                </a:solidFill>
              </a:rPr>
              <a:t>代表方法：</a:t>
            </a:r>
            <a:r>
              <a:rPr lang="en-US" altLang="zh-CN" sz="1400" dirty="0">
                <a:solidFill>
                  <a:schemeClr val="tx1"/>
                </a:solidFill>
              </a:rPr>
              <a:t>Self-Debug (OpenReview)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marL="0" indent="0" algn="l" defTabSz="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chemeClr val="tx1"/>
                </a:solidFill>
              </a:rPr>
              <a:t>核心机制：让</a:t>
            </a:r>
            <a:r>
              <a:rPr lang="en-US" altLang="zh-CN" sz="1400" dirty="0">
                <a:solidFill>
                  <a:schemeClr val="tx1"/>
                </a:solidFill>
              </a:rPr>
              <a:t> LLM </a:t>
            </a:r>
            <a:r>
              <a:rPr lang="zh-CN" altLang="en-US" sz="1400" dirty="0">
                <a:solidFill>
                  <a:schemeClr val="tx1"/>
                </a:solidFill>
              </a:rPr>
              <a:t>扮演自己的</a:t>
            </a:r>
            <a:r>
              <a:rPr lang="en-US" altLang="zh-CN" sz="1400" dirty="0">
                <a:solidFill>
                  <a:schemeClr val="tx1"/>
                </a:solidFill>
              </a:rPr>
              <a:t>“</a:t>
            </a:r>
            <a:r>
              <a:rPr lang="zh-CN" altLang="en-US" sz="1400" dirty="0">
                <a:solidFill>
                  <a:schemeClr val="tx1"/>
                </a:solidFill>
              </a:rPr>
              <a:t>橡皮鸭</a:t>
            </a:r>
            <a:r>
              <a:rPr lang="en-US" altLang="zh-CN" sz="1400" dirty="0">
                <a:solidFill>
                  <a:schemeClr val="tx1"/>
                </a:solidFill>
              </a:rPr>
              <a:t>”</a:t>
            </a:r>
            <a:r>
              <a:rPr lang="zh-CN" altLang="en-US" sz="1400" dirty="0">
                <a:solidFill>
                  <a:schemeClr val="tx1"/>
                </a:solidFill>
              </a:rPr>
              <a:t>，进行反思与自我修复</a:t>
            </a:r>
            <a:endParaRPr lang="zh-CN" altLang="en-US" sz="1400" dirty="0">
              <a:solidFill>
                <a:schemeClr val="tx1"/>
              </a:solidFill>
            </a:endParaRPr>
          </a:p>
          <a:p>
            <a:pPr algn="l"/>
            <a:r>
              <a:rPr lang="zh-CN" altLang="en-US"/>
              <a:t>五、基于运行时信息的调试（动态执行辅助）</a:t>
            </a:r>
            <a:endParaRPr lang="zh-CN" altLang="en-US"/>
          </a:p>
          <a:p>
            <a:pPr marL="0" indent="0" algn="l" defTabSz="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chemeClr val="tx1"/>
                </a:solidFill>
              </a:rPr>
              <a:t>逻辑：将程序划分为基本块</a:t>
            </a:r>
            <a:r>
              <a:rPr lang="en-US" altLang="zh-CN" sz="1400" dirty="0">
                <a:solidFill>
                  <a:schemeClr val="tx1"/>
                </a:solidFill>
              </a:rPr>
              <a:t> </a:t>
            </a:r>
            <a:r>
              <a:rPr lang="en-US" altLang="en-US" sz="1400" dirty="0">
                <a:solidFill>
                  <a:schemeClr val="tx1"/>
                </a:solidFill>
              </a:rPr>
              <a:t>→</a:t>
            </a:r>
            <a:r>
              <a:rPr lang="en-US" altLang="zh-CN" sz="1400" dirty="0">
                <a:solidFill>
                  <a:schemeClr val="tx1"/>
                </a:solidFill>
              </a:rPr>
              <a:t> </a:t>
            </a:r>
            <a:r>
              <a:rPr lang="zh-CN" altLang="en-US" sz="1400" dirty="0">
                <a:solidFill>
                  <a:schemeClr val="tx1"/>
                </a:solidFill>
              </a:rPr>
              <a:t>利用变量值、路径等执行信息逐块验证</a:t>
            </a:r>
            <a:endParaRPr lang="zh-CN" altLang="en-US" sz="1400" dirty="0">
              <a:solidFill>
                <a:schemeClr val="tx1"/>
              </a:solidFill>
            </a:endParaRPr>
          </a:p>
          <a:p>
            <a:pPr marL="0" indent="0" algn="l" defTabSz="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chemeClr val="tx1"/>
                </a:solidFill>
              </a:rPr>
              <a:t>代表方法：</a:t>
            </a:r>
            <a:r>
              <a:rPr lang="en-US" altLang="zh-CN" sz="1400" dirty="0">
                <a:solidFill>
                  <a:schemeClr val="tx1"/>
                </a:solidFill>
              </a:rPr>
              <a:t>LDB</a:t>
            </a:r>
            <a:r>
              <a:rPr lang="zh-CN" altLang="en-US" sz="1400" dirty="0">
                <a:solidFill>
                  <a:schemeClr val="tx1"/>
                </a:solidFill>
              </a:rPr>
              <a:t>（</a:t>
            </a:r>
            <a:r>
              <a:rPr lang="en-US" altLang="zh-CN" sz="1400" dirty="0">
                <a:solidFill>
                  <a:schemeClr val="tx1"/>
                </a:solidFill>
              </a:rPr>
              <a:t>Debug Like a Human</a:t>
            </a:r>
            <a:r>
              <a:rPr lang="zh-CN" altLang="en-US" sz="1400" dirty="0">
                <a:solidFill>
                  <a:schemeClr val="tx1"/>
                </a:solidFill>
              </a:rPr>
              <a:t>）</a:t>
            </a:r>
            <a:endParaRPr lang="zh-CN" altLang="en-US" sz="1400" dirty="0">
              <a:solidFill>
                <a:schemeClr val="tx1"/>
              </a:solidFill>
            </a:endParaRPr>
          </a:p>
          <a:p>
            <a:pPr marL="0" indent="0" algn="l" defTabSz="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400" dirty="0">
                <a:solidFill>
                  <a:schemeClr val="tx1"/>
                </a:solidFill>
              </a:rPr>
              <a:t>亮点：结合执行时上下文，强化调试与修复的因果推理能力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8839200" y="5083629"/>
            <a:ext cx="2697480" cy="64516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但是现实中谁管那么多</a:t>
            </a:r>
            <a:r>
              <a:rPr lang="zh-CN" altLang="en-US">
                <a:solidFill>
                  <a:srgbClr val="FF0000"/>
                </a:solidFill>
                <a:cs typeface="Arial" panose="020B0604020202020204" pitchFamily="34" charset="0"/>
              </a:rPr>
              <a:t>，</a:t>
            </a:r>
            <a:endParaRPr lang="zh-CN" altLang="en-US">
              <a:solidFill>
                <a:srgbClr val="FF0000"/>
              </a:solidFill>
              <a:cs typeface="Arial" panose="020B0604020202020204" pitchFamily="34" charset="0"/>
            </a:endParaRPr>
          </a:p>
          <a:p>
            <a:r>
              <a:rPr lang="zh-CN" altLang="en-US">
                <a:solidFill>
                  <a:srgbClr val="FF0000"/>
                </a:solidFill>
                <a:cs typeface="Arial" panose="020B0604020202020204" pitchFamily="34" charset="0"/>
              </a:rPr>
              <a:t>我们肯定直接输入啊！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" name="图片 7" descr="upload_post_object_v2_94572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9029" y="4416443"/>
            <a:ext cx="2305050" cy="228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2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76469" y="1197782"/>
            <a:ext cx="7215809" cy="0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6469" y="539986"/>
            <a:ext cx="45067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9B0000"/>
                </a:solidFill>
                <a:sym typeface="+mn-ea"/>
              </a:rPr>
              <a:t>一，研究背景与动机</a:t>
            </a:r>
            <a:endParaRPr lang="zh-CN" altLang="en-US" sz="2400" b="1" dirty="0">
              <a:solidFill>
                <a:srgbClr val="9B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580" y="1572260"/>
            <a:ext cx="6120130" cy="45459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57085" y="1851660"/>
            <a:ext cx="439229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为提高大语言模型（</a:t>
            </a:r>
            <a:r>
              <a:rPr lang="en-US" altLang="zh-CN" sz="2400" b="1"/>
              <a:t>LLM</a:t>
            </a:r>
            <a:r>
              <a:rPr lang="zh-CN" altLang="en-US" sz="2400" b="1"/>
              <a:t>）在不同软件项目中的修复效率、准确性，我们希望提出构建一种高效的提示（</a:t>
            </a:r>
            <a:r>
              <a:rPr lang="en-US" altLang="zh-CN" sz="2400" b="1"/>
              <a:t>prompt</a:t>
            </a:r>
            <a:r>
              <a:rPr lang="zh-CN" altLang="en-US" sz="2400" b="1"/>
              <a:t>）输入框架，通过尽可能精简和组织错误相关信息（如报错语句、堆栈追踪等），在控制</a:t>
            </a:r>
            <a:r>
              <a:rPr lang="en-US" altLang="zh-CN" sz="2400" b="1"/>
              <a:t> token </a:t>
            </a:r>
            <a:r>
              <a:rPr lang="zh-CN" altLang="en-US" sz="2400" b="1"/>
              <a:t>数量的同时保持信息完整性，实现高效地</a:t>
            </a:r>
            <a:r>
              <a:rPr lang="en-US" altLang="zh-CN" sz="2400" b="1"/>
              <a:t>LLM</a:t>
            </a:r>
            <a:r>
              <a:rPr lang="zh-CN" altLang="en-US" sz="2400" b="1"/>
              <a:t>辅助</a:t>
            </a:r>
            <a:r>
              <a:rPr lang="en-US" altLang="zh-CN" sz="2400" b="1"/>
              <a:t>debug</a:t>
            </a:r>
            <a:endParaRPr lang="zh-CN" altLang="en-US" sz="2400" b="1"/>
          </a:p>
          <a:p>
            <a:endParaRPr lang="zh-CN" altLang="en-US" sz="2000"/>
          </a:p>
          <a:p>
            <a:endParaRPr lang="zh-CN" altLang="en-US" sz="2000"/>
          </a:p>
        </p:txBody>
      </p:sp>
      <p:sp>
        <p:nvSpPr>
          <p:cNvPr id="8" name="文本框 7"/>
          <p:cNvSpPr txBox="1"/>
          <p:nvPr/>
        </p:nvSpPr>
        <p:spPr>
          <a:xfrm>
            <a:off x="7042674" y="1293849"/>
            <a:ext cx="45067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9B0000"/>
                </a:solidFill>
              </a:rPr>
              <a:t>【</a:t>
            </a:r>
            <a:r>
              <a:rPr lang="zh-CN" altLang="en-US" sz="2400" b="1" dirty="0">
                <a:solidFill>
                  <a:srgbClr val="9B0000"/>
                </a:solidFill>
              </a:rPr>
              <a:t>研究动机</a:t>
            </a:r>
            <a:r>
              <a:rPr lang="en-US" altLang="zh-CN" sz="2400" b="1" dirty="0">
                <a:solidFill>
                  <a:srgbClr val="9B0000"/>
                </a:solidFill>
              </a:rPr>
              <a:t>】</a:t>
            </a:r>
            <a:endParaRPr lang="zh-CN" altLang="en-US" sz="2400" b="1" dirty="0">
              <a:solidFill>
                <a:srgbClr val="9B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917524" y="3280119"/>
            <a:ext cx="704811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9B0000"/>
                </a:solidFill>
              </a:rPr>
              <a:t>02【</a:t>
            </a:r>
            <a:r>
              <a:rPr lang="zh-CN" altLang="en-US" sz="4400" b="1" dirty="0">
                <a:solidFill>
                  <a:srgbClr val="9B0000"/>
                </a:solidFill>
                <a:sym typeface="+mn-ea"/>
              </a:rPr>
              <a:t>核心问题</a:t>
            </a:r>
            <a:r>
              <a:rPr lang="en-US" altLang="zh-CN" sz="4400" b="1" dirty="0">
                <a:solidFill>
                  <a:srgbClr val="9B0000"/>
                </a:solidFill>
              </a:rPr>
              <a:t>】</a:t>
            </a:r>
            <a:endParaRPr lang="zh-CN" altLang="en-US" sz="4400" b="1" dirty="0">
              <a:solidFill>
                <a:srgbClr val="9B0000"/>
              </a:solidFill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1659617" y="1984522"/>
            <a:ext cx="645605" cy="823919"/>
          </a:xfrm>
          <a:custGeom>
            <a:avLst/>
            <a:gdLst>
              <a:gd name="connsiteX0" fmla="*/ 311426 w 488053"/>
              <a:gd name="connsiteY0" fmla="*/ 0 h 622852"/>
              <a:gd name="connsiteX1" fmla="*/ 485547 w 488053"/>
              <a:gd name="connsiteY1" fmla="*/ 53187 h 622852"/>
              <a:gd name="connsiteX2" fmla="*/ 488053 w 488053"/>
              <a:gd name="connsiteY2" fmla="*/ 55254 h 622852"/>
              <a:gd name="connsiteX3" fmla="*/ 444468 w 488053"/>
              <a:gd name="connsiteY3" fmla="*/ 91215 h 622852"/>
              <a:gd name="connsiteX4" fmla="*/ 353253 w 488053"/>
              <a:gd name="connsiteY4" fmla="*/ 311426 h 622852"/>
              <a:gd name="connsiteX5" fmla="*/ 444468 w 488053"/>
              <a:gd name="connsiteY5" fmla="*/ 531638 h 622852"/>
              <a:gd name="connsiteX6" fmla="*/ 488053 w 488053"/>
              <a:gd name="connsiteY6" fmla="*/ 567599 h 622852"/>
              <a:gd name="connsiteX7" fmla="*/ 485547 w 488053"/>
              <a:gd name="connsiteY7" fmla="*/ 569666 h 622852"/>
              <a:gd name="connsiteX8" fmla="*/ 311426 w 488053"/>
              <a:gd name="connsiteY8" fmla="*/ 622852 h 622852"/>
              <a:gd name="connsiteX9" fmla="*/ 0 w 488053"/>
              <a:gd name="connsiteY9" fmla="*/ 311426 h 622852"/>
              <a:gd name="connsiteX10" fmla="*/ 311426 w 488053"/>
              <a:gd name="connsiteY10" fmla="*/ 0 h 622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8053" h="622852">
                <a:moveTo>
                  <a:pt x="311426" y="0"/>
                </a:moveTo>
                <a:cubicBezTo>
                  <a:pt x="375925" y="0"/>
                  <a:pt x="435844" y="19607"/>
                  <a:pt x="485547" y="53187"/>
                </a:cubicBezTo>
                <a:lnTo>
                  <a:pt x="488053" y="55254"/>
                </a:lnTo>
                <a:lnTo>
                  <a:pt x="444468" y="91215"/>
                </a:lnTo>
                <a:cubicBezTo>
                  <a:pt x="388111" y="147572"/>
                  <a:pt x="353253" y="225428"/>
                  <a:pt x="353253" y="311426"/>
                </a:cubicBezTo>
                <a:cubicBezTo>
                  <a:pt x="353253" y="397424"/>
                  <a:pt x="388111" y="475281"/>
                  <a:pt x="444468" y="531638"/>
                </a:cubicBezTo>
                <a:lnTo>
                  <a:pt x="488053" y="567599"/>
                </a:lnTo>
                <a:lnTo>
                  <a:pt x="485547" y="569666"/>
                </a:lnTo>
                <a:cubicBezTo>
                  <a:pt x="435844" y="603245"/>
                  <a:pt x="375925" y="622852"/>
                  <a:pt x="311426" y="622852"/>
                </a:cubicBezTo>
                <a:cubicBezTo>
                  <a:pt x="139430" y="622852"/>
                  <a:pt x="0" y="483422"/>
                  <a:pt x="0" y="311426"/>
                </a:cubicBezTo>
                <a:cubicBezTo>
                  <a:pt x="0" y="139430"/>
                  <a:pt x="139430" y="0"/>
                  <a:pt x="311426" y="0"/>
                </a:cubicBezTo>
                <a:close/>
              </a:path>
            </a:pathLst>
          </a:custGeom>
          <a:solidFill>
            <a:srgbClr val="9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>
            <a:off x="2505408" y="1984522"/>
            <a:ext cx="624019" cy="823919"/>
          </a:xfrm>
          <a:custGeom>
            <a:avLst/>
            <a:gdLst>
              <a:gd name="connsiteX0" fmla="*/ 311426 w 471735"/>
              <a:gd name="connsiteY0" fmla="*/ 0 h 622852"/>
              <a:gd name="connsiteX1" fmla="*/ 432647 w 471735"/>
              <a:gd name="connsiteY1" fmla="*/ 24473 h 622852"/>
              <a:gd name="connsiteX2" fmla="*/ 471735 w 471735"/>
              <a:gd name="connsiteY2" fmla="*/ 45689 h 622852"/>
              <a:gd name="connsiteX3" fmla="*/ 457922 w 471735"/>
              <a:gd name="connsiteY3" fmla="*/ 53187 h 622852"/>
              <a:gd name="connsiteX4" fmla="*/ 320617 w 471735"/>
              <a:gd name="connsiteY4" fmla="*/ 311426 h 622852"/>
              <a:gd name="connsiteX5" fmla="*/ 457922 w 471735"/>
              <a:gd name="connsiteY5" fmla="*/ 569666 h 622852"/>
              <a:gd name="connsiteX6" fmla="*/ 471735 w 471735"/>
              <a:gd name="connsiteY6" fmla="*/ 577163 h 622852"/>
              <a:gd name="connsiteX7" fmla="*/ 432647 w 471735"/>
              <a:gd name="connsiteY7" fmla="*/ 598379 h 622852"/>
              <a:gd name="connsiteX8" fmla="*/ 311426 w 471735"/>
              <a:gd name="connsiteY8" fmla="*/ 622852 h 622852"/>
              <a:gd name="connsiteX9" fmla="*/ 0 w 471735"/>
              <a:gd name="connsiteY9" fmla="*/ 311426 h 622852"/>
              <a:gd name="connsiteX10" fmla="*/ 311426 w 471735"/>
              <a:gd name="connsiteY10" fmla="*/ 0 h 622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1735" h="622852">
                <a:moveTo>
                  <a:pt x="311426" y="0"/>
                </a:moveTo>
                <a:cubicBezTo>
                  <a:pt x="354425" y="0"/>
                  <a:pt x="395389" y="8714"/>
                  <a:pt x="432647" y="24473"/>
                </a:cubicBezTo>
                <a:lnTo>
                  <a:pt x="471735" y="45689"/>
                </a:lnTo>
                <a:lnTo>
                  <a:pt x="457922" y="53187"/>
                </a:lnTo>
                <a:cubicBezTo>
                  <a:pt x="375082" y="109152"/>
                  <a:pt x="320617" y="203929"/>
                  <a:pt x="320617" y="311426"/>
                </a:cubicBezTo>
                <a:cubicBezTo>
                  <a:pt x="320617" y="418924"/>
                  <a:pt x="375082" y="513700"/>
                  <a:pt x="457922" y="569666"/>
                </a:cubicBezTo>
                <a:lnTo>
                  <a:pt x="471735" y="577163"/>
                </a:lnTo>
                <a:lnTo>
                  <a:pt x="432647" y="598379"/>
                </a:lnTo>
                <a:cubicBezTo>
                  <a:pt x="395389" y="614138"/>
                  <a:pt x="354425" y="622852"/>
                  <a:pt x="311426" y="622852"/>
                </a:cubicBezTo>
                <a:cubicBezTo>
                  <a:pt x="139430" y="622852"/>
                  <a:pt x="0" y="483422"/>
                  <a:pt x="0" y="311426"/>
                </a:cubicBezTo>
                <a:cubicBezTo>
                  <a:pt x="0" y="139430"/>
                  <a:pt x="139430" y="0"/>
                  <a:pt x="311426" y="0"/>
                </a:cubicBezTo>
                <a:close/>
              </a:path>
            </a:pathLst>
          </a:custGeom>
          <a:solidFill>
            <a:srgbClr val="9B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2094857" y="1984522"/>
            <a:ext cx="617939" cy="823919"/>
          </a:xfrm>
          <a:custGeom>
            <a:avLst/>
            <a:gdLst>
              <a:gd name="connsiteX0" fmla="*/ 311426 w 467139"/>
              <a:gd name="connsiteY0" fmla="*/ 0 h 622852"/>
              <a:gd name="connsiteX1" fmla="*/ 432647 w 467139"/>
              <a:gd name="connsiteY1" fmla="*/ 24473 h 622852"/>
              <a:gd name="connsiteX2" fmla="*/ 467139 w 467139"/>
              <a:gd name="connsiteY2" fmla="*/ 43195 h 622852"/>
              <a:gd name="connsiteX3" fmla="*/ 448731 w 467139"/>
              <a:gd name="connsiteY3" fmla="*/ 53187 h 622852"/>
              <a:gd name="connsiteX4" fmla="*/ 311426 w 467139"/>
              <a:gd name="connsiteY4" fmla="*/ 311426 h 622852"/>
              <a:gd name="connsiteX5" fmla="*/ 448731 w 467139"/>
              <a:gd name="connsiteY5" fmla="*/ 569665 h 622852"/>
              <a:gd name="connsiteX6" fmla="*/ 467139 w 467139"/>
              <a:gd name="connsiteY6" fmla="*/ 579657 h 622852"/>
              <a:gd name="connsiteX7" fmla="*/ 432647 w 467139"/>
              <a:gd name="connsiteY7" fmla="*/ 598379 h 622852"/>
              <a:gd name="connsiteX8" fmla="*/ 311426 w 467139"/>
              <a:gd name="connsiteY8" fmla="*/ 622852 h 622852"/>
              <a:gd name="connsiteX9" fmla="*/ 0 w 467139"/>
              <a:gd name="connsiteY9" fmla="*/ 311426 h 622852"/>
              <a:gd name="connsiteX10" fmla="*/ 311426 w 467139"/>
              <a:gd name="connsiteY10" fmla="*/ 0 h 622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7139" h="622852">
                <a:moveTo>
                  <a:pt x="311426" y="0"/>
                </a:moveTo>
                <a:cubicBezTo>
                  <a:pt x="354425" y="0"/>
                  <a:pt x="395389" y="8714"/>
                  <a:pt x="432647" y="24473"/>
                </a:cubicBezTo>
                <a:lnTo>
                  <a:pt x="467139" y="43195"/>
                </a:lnTo>
                <a:lnTo>
                  <a:pt x="448731" y="53187"/>
                </a:lnTo>
                <a:cubicBezTo>
                  <a:pt x="365891" y="109152"/>
                  <a:pt x="311426" y="203929"/>
                  <a:pt x="311426" y="311426"/>
                </a:cubicBezTo>
                <a:cubicBezTo>
                  <a:pt x="311426" y="418924"/>
                  <a:pt x="365891" y="513700"/>
                  <a:pt x="448731" y="569665"/>
                </a:cubicBezTo>
                <a:lnTo>
                  <a:pt x="467139" y="579657"/>
                </a:lnTo>
                <a:lnTo>
                  <a:pt x="432647" y="598379"/>
                </a:lnTo>
                <a:cubicBezTo>
                  <a:pt x="395389" y="614138"/>
                  <a:pt x="354425" y="622852"/>
                  <a:pt x="311426" y="622852"/>
                </a:cubicBezTo>
                <a:cubicBezTo>
                  <a:pt x="139430" y="622852"/>
                  <a:pt x="0" y="483422"/>
                  <a:pt x="0" y="311426"/>
                </a:cubicBezTo>
                <a:cubicBezTo>
                  <a:pt x="0" y="139430"/>
                  <a:pt x="139430" y="0"/>
                  <a:pt x="311426" y="0"/>
                </a:cubicBezTo>
                <a:close/>
              </a:path>
            </a:pathLst>
          </a:custGeom>
          <a:solidFill>
            <a:srgbClr val="9B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917524" y="1983544"/>
            <a:ext cx="823919" cy="823919"/>
          </a:xfrm>
          <a:prstGeom prst="ellipse">
            <a:avLst/>
          </a:prstGeom>
          <a:solidFill>
            <a:srgbClr val="9B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5864087" y="5942060"/>
            <a:ext cx="6327913" cy="1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21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76469" y="1197782"/>
            <a:ext cx="7215809" cy="0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6469" y="539986"/>
            <a:ext cx="450677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9B0000"/>
                </a:solidFill>
              </a:rPr>
              <a:t>二，</a:t>
            </a:r>
            <a:r>
              <a:rPr lang="zh-CN" altLang="en-US" sz="2400" b="1" dirty="0">
                <a:solidFill>
                  <a:srgbClr val="9B0000"/>
                </a:solidFill>
              </a:rPr>
              <a:t>核心问题</a:t>
            </a:r>
            <a:endParaRPr lang="zh-CN" altLang="en-US" sz="2400" b="1" dirty="0">
              <a:solidFill>
                <a:srgbClr val="9B0000"/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>
            <a:off x="5232758" y="2494057"/>
            <a:ext cx="1706347" cy="1470989"/>
          </a:xfrm>
          <a:prstGeom prst="triangle">
            <a:avLst/>
          </a:prstGeom>
          <a:solidFill>
            <a:srgbClr val="9B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>
            <a:off x="4379584" y="3965046"/>
            <a:ext cx="1706347" cy="1470989"/>
          </a:xfrm>
          <a:prstGeom prst="triangle">
            <a:avLst/>
          </a:prstGeom>
          <a:solidFill>
            <a:srgbClr val="9B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6085931" y="3965046"/>
            <a:ext cx="1706347" cy="1470989"/>
          </a:xfrm>
          <a:prstGeom prst="triangle">
            <a:avLst/>
          </a:prstGeom>
          <a:solidFill>
            <a:srgbClr val="9B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history-book-for-education_43788"/>
          <p:cNvSpPr>
            <a:spLocks noChangeAspect="1"/>
          </p:cNvSpPr>
          <p:nvPr/>
        </p:nvSpPr>
        <p:spPr bwMode="auto">
          <a:xfrm>
            <a:off x="5827270" y="3120358"/>
            <a:ext cx="537460" cy="609685"/>
          </a:xfrm>
          <a:custGeom>
            <a:avLst/>
            <a:gdLst>
              <a:gd name="connsiteX0" fmla="*/ 116316 w 526922"/>
              <a:gd name="connsiteY0" fmla="*/ 300934 h 597730"/>
              <a:gd name="connsiteX1" fmla="*/ 130671 w 526922"/>
              <a:gd name="connsiteY1" fmla="*/ 300934 h 597730"/>
              <a:gd name="connsiteX2" fmla="*/ 420622 w 526922"/>
              <a:gd name="connsiteY2" fmla="*/ 300934 h 597730"/>
              <a:gd name="connsiteX3" fmla="*/ 433541 w 526922"/>
              <a:gd name="connsiteY3" fmla="*/ 300934 h 597730"/>
              <a:gd name="connsiteX4" fmla="*/ 433541 w 526922"/>
              <a:gd name="connsiteY4" fmla="*/ 312429 h 597730"/>
              <a:gd name="connsiteX5" fmla="*/ 433541 w 526922"/>
              <a:gd name="connsiteY5" fmla="*/ 323924 h 597730"/>
              <a:gd name="connsiteX6" fmla="*/ 446459 w 526922"/>
              <a:gd name="connsiteY6" fmla="*/ 323924 h 597730"/>
              <a:gd name="connsiteX7" fmla="*/ 446459 w 526922"/>
              <a:gd name="connsiteY7" fmla="*/ 346913 h 597730"/>
              <a:gd name="connsiteX8" fmla="*/ 104833 w 526922"/>
              <a:gd name="connsiteY8" fmla="*/ 346913 h 597730"/>
              <a:gd name="connsiteX9" fmla="*/ 104833 w 526922"/>
              <a:gd name="connsiteY9" fmla="*/ 323924 h 597730"/>
              <a:gd name="connsiteX10" fmla="*/ 116316 w 526922"/>
              <a:gd name="connsiteY10" fmla="*/ 323924 h 597730"/>
              <a:gd name="connsiteX11" fmla="*/ 123475 w 526922"/>
              <a:gd name="connsiteY11" fmla="*/ 205067 h 597730"/>
              <a:gd name="connsiteX12" fmla="*/ 130654 w 526922"/>
              <a:gd name="connsiteY12" fmla="*/ 205067 h 597730"/>
              <a:gd name="connsiteX13" fmla="*/ 130654 w 526922"/>
              <a:gd name="connsiteY13" fmla="*/ 219398 h 597730"/>
              <a:gd name="connsiteX14" fmla="*/ 123475 w 526922"/>
              <a:gd name="connsiteY14" fmla="*/ 219398 h 597730"/>
              <a:gd name="connsiteX15" fmla="*/ 40201 w 526922"/>
              <a:gd name="connsiteY15" fmla="*/ 232295 h 597730"/>
              <a:gd name="connsiteX16" fmla="*/ 40201 w 526922"/>
              <a:gd name="connsiteY16" fmla="*/ 540407 h 597730"/>
              <a:gd name="connsiteX17" fmla="*/ 110553 w 526922"/>
              <a:gd name="connsiteY17" fmla="*/ 527509 h 597730"/>
              <a:gd name="connsiteX18" fmla="*/ 262743 w 526922"/>
              <a:gd name="connsiteY18" fmla="*/ 561903 h 597730"/>
              <a:gd name="connsiteX19" fmla="*/ 262743 w 526922"/>
              <a:gd name="connsiteY19" fmla="*/ 438659 h 597730"/>
              <a:gd name="connsiteX20" fmla="*/ 254129 w 526922"/>
              <a:gd name="connsiteY20" fmla="*/ 448690 h 597730"/>
              <a:gd name="connsiteX21" fmla="*/ 254129 w 526922"/>
              <a:gd name="connsiteY21" fmla="*/ 361273 h 597730"/>
              <a:gd name="connsiteX22" fmla="*/ 277101 w 526922"/>
              <a:gd name="connsiteY22" fmla="*/ 361273 h 597730"/>
              <a:gd name="connsiteX23" fmla="*/ 277101 w 526922"/>
              <a:gd name="connsiteY23" fmla="*/ 448690 h 597730"/>
              <a:gd name="connsiteX24" fmla="*/ 268486 w 526922"/>
              <a:gd name="connsiteY24" fmla="*/ 438659 h 597730"/>
              <a:gd name="connsiteX25" fmla="*/ 268486 w 526922"/>
              <a:gd name="connsiteY25" fmla="*/ 560470 h 597730"/>
              <a:gd name="connsiteX26" fmla="*/ 417805 w 526922"/>
              <a:gd name="connsiteY26" fmla="*/ 527509 h 597730"/>
              <a:gd name="connsiteX27" fmla="*/ 491028 w 526922"/>
              <a:gd name="connsiteY27" fmla="*/ 540407 h 597730"/>
              <a:gd name="connsiteX28" fmla="*/ 491028 w 526922"/>
              <a:gd name="connsiteY28" fmla="*/ 232295 h 597730"/>
              <a:gd name="connsiteX29" fmla="*/ 422112 w 526922"/>
              <a:gd name="connsiteY29" fmla="*/ 219398 h 597730"/>
              <a:gd name="connsiteX30" fmla="*/ 422112 w 526922"/>
              <a:gd name="connsiteY30" fmla="*/ 205067 h 597730"/>
              <a:gd name="connsiteX31" fmla="*/ 501079 w 526922"/>
              <a:gd name="connsiteY31" fmla="*/ 220831 h 597730"/>
              <a:gd name="connsiteX32" fmla="*/ 506822 w 526922"/>
              <a:gd name="connsiteY32" fmla="*/ 222264 h 597730"/>
              <a:gd name="connsiteX33" fmla="*/ 506822 w 526922"/>
              <a:gd name="connsiteY33" fmla="*/ 255224 h 597730"/>
              <a:gd name="connsiteX34" fmla="*/ 526922 w 526922"/>
              <a:gd name="connsiteY34" fmla="*/ 269555 h 597730"/>
              <a:gd name="connsiteX35" fmla="*/ 526922 w 526922"/>
              <a:gd name="connsiteY35" fmla="*/ 586266 h 597730"/>
              <a:gd name="connsiteX36" fmla="*/ 300073 w 526922"/>
              <a:gd name="connsiteY36" fmla="*/ 586266 h 597730"/>
              <a:gd name="connsiteX37" fmla="*/ 267051 w 526922"/>
              <a:gd name="connsiteY37" fmla="*/ 597730 h 597730"/>
              <a:gd name="connsiteX38" fmla="*/ 234028 w 526922"/>
              <a:gd name="connsiteY38" fmla="*/ 586266 h 597730"/>
              <a:gd name="connsiteX39" fmla="*/ 0 w 526922"/>
              <a:gd name="connsiteY39" fmla="*/ 586266 h 597730"/>
              <a:gd name="connsiteX40" fmla="*/ 0 w 526922"/>
              <a:gd name="connsiteY40" fmla="*/ 269555 h 597730"/>
              <a:gd name="connsiteX41" fmla="*/ 25843 w 526922"/>
              <a:gd name="connsiteY41" fmla="*/ 252358 h 597730"/>
              <a:gd name="connsiteX42" fmla="*/ 25843 w 526922"/>
              <a:gd name="connsiteY42" fmla="*/ 222264 h 597730"/>
              <a:gd name="connsiteX43" fmla="*/ 30151 w 526922"/>
              <a:gd name="connsiteY43" fmla="*/ 220831 h 597730"/>
              <a:gd name="connsiteX44" fmla="*/ 123475 w 526922"/>
              <a:gd name="connsiteY44" fmla="*/ 205067 h 597730"/>
              <a:gd name="connsiteX45" fmla="*/ 113339 w 526922"/>
              <a:gd name="connsiteY45" fmla="*/ 110350 h 597730"/>
              <a:gd name="connsiteX46" fmla="*/ 433584 w 526922"/>
              <a:gd name="connsiteY46" fmla="*/ 110350 h 597730"/>
              <a:gd name="connsiteX47" fmla="*/ 433584 w 526922"/>
              <a:gd name="connsiteY47" fmla="*/ 130415 h 597730"/>
              <a:gd name="connsiteX48" fmla="*/ 403427 w 526922"/>
              <a:gd name="connsiteY48" fmla="*/ 130415 h 597730"/>
              <a:gd name="connsiteX49" fmla="*/ 403427 w 526922"/>
              <a:gd name="connsiteY49" fmla="*/ 293807 h 597730"/>
              <a:gd name="connsiteX50" fmla="*/ 371833 w 526922"/>
              <a:gd name="connsiteY50" fmla="*/ 293807 h 597730"/>
              <a:gd name="connsiteX51" fmla="*/ 371833 w 526922"/>
              <a:gd name="connsiteY51" fmla="*/ 130415 h 597730"/>
              <a:gd name="connsiteX52" fmla="*/ 331623 w 526922"/>
              <a:gd name="connsiteY52" fmla="*/ 130415 h 597730"/>
              <a:gd name="connsiteX53" fmla="*/ 331623 w 526922"/>
              <a:gd name="connsiteY53" fmla="*/ 293807 h 597730"/>
              <a:gd name="connsiteX54" fmla="*/ 300029 w 526922"/>
              <a:gd name="connsiteY54" fmla="*/ 293807 h 597730"/>
              <a:gd name="connsiteX55" fmla="*/ 300029 w 526922"/>
              <a:gd name="connsiteY55" fmla="*/ 130415 h 597730"/>
              <a:gd name="connsiteX56" fmla="*/ 246894 w 526922"/>
              <a:gd name="connsiteY56" fmla="*/ 130415 h 597730"/>
              <a:gd name="connsiteX57" fmla="*/ 246894 w 526922"/>
              <a:gd name="connsiteY57" fmla="*/ 293807 h 597730"/>
              <a:gd name="connsiteX58" fmla="*/ 215301 w 526922"/>
              <a:gd name="connsiteY58" fmla="*/ 293807 h 597730"/>
              <a:gd name="connsiteX59" fmla="*/ 215301 w 526922"/>
              <a:gd name="connsiteY59" fmla="*/ 130415 h 597730"/>
              <a:gd name="connsiteX60" fmla="*/ 175091 w 526922"/>
              <a:gd name="connsiteY60" fmla="*/ 130415 h 597730"/>
              <a:gd name="connsiteX61" fmla="*/ 175091 w 526922"/>
              <a:gd name="connsiteY61" fmla="*/ 293807 h 597730"/>
              <a:gd name="connsiteX62" fmla="*/ 143497 w 526922"/>
              <a:gd name="connsiteY62" fmla="*/ 293807 h 597730"/>
              <a:gd name="connsiteX63" fmla="*/ 143497 w 526922"/>
              <a:gd name="connsiteY63" fmla="*/ 130415 h 597730"/>
              <a:gd name="connsiteX64" fmla="*/ 113339 w 526922"/>
              <a:gd name="connsiteY64" fmla="*/ 130415 h 597730"/>
              <a:gd name="connsiteX65" fmla="*/ 275616 w 526922"/>
              <a:gd name="connsiteY65" fmla="*/ 0 h 597730"/>
              <a:gd name="connsiteX66" fmla="*/ 450827 w 526922"/>
              <a:gd name="connsiteY66" fmla="*/ 101844 h 597730"/>
              <a:gd name="connsiteX67" fmla="*/ 96097 w 526922"/>
              <a:gd name="connsiteY67" fmla="*/ 101844 h 597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26922" h="597730">
                <a:moveTo>
                  <a:pt x="116316" y="300934"/>
                </a:moveTo>
                <a:lnTo>
                  <a:pt x="130671" y="300934"/>
                </a:lnTo>
                <a:lnTo>
                  <a:pt x="420622" y="300934"/>
                </a:lnTo>
                <a:lnTo>
                  <a:pt x="433541" y="300934"/>
                </a:lnTo>
                <a:lnTo>
                  <a:pt x="433541" y="312429"/>
                </a:lnTo>
                <a:lnTo>
                  <a:pt x="433541" y="323924"/>
                </a:lnTo>
                <a:lnTo>
                  <a:pt x="446459" y="323924"/>
                </a:lnTo>
                <a:lnTo>
                  <a:pt x="446459" y="346913"/>
                </a:lnTo>
                <a:lnTo>
                  <a:pt x="104833" y="346913"/>
                </a:lnTo>
                <a:lnTo>
                  <a:pt x="104833" y="323924"/>
                </a:lnTo>
                <a:lnTo>
                  <a:pt x="116316" y="323924"/>
                </a:lnTo>
                <a:close/>
                <a:moveTo>
                  <a:pt x="123475" y="205067"/>
                </a:moveTo>
                <a:cubicBezTo>
                  <a:pt x="126347" y="205067"/>
                  <a:pt x="129218" y="205067"/>
                  <a:pt x="130654" y="205067"/>
                </a:cubicBezTo>
                <a:lnTo>
                  <a:pt x="130654" y="219398"/>
                </a:lnTo>
                <a:cubicBezTo>
                  <a:pt x="129218" y="219398"/>
                  <a:pt x="126347" y="219398"/>
                  <a:pt x="123475" y="219398"/>
                </a:cubicBezTo>
                <a:cubicBezTo>
                  <a:pt x="83274" y="219398"/>
                  <a:pt x="51687" y="229429"/>
                  <a:pt x="40201" y="232295"/>
                </a:cubicBezTo>
                <a:lnTo>
                  <a:pt x="40201" y="540407"/>
                </a:lnTo>
                <a:cubicBezTo>
                  <a:pt x="60301" y="531809"/>
                  <a:pt x="83274" y="527509"/>
                  <a:pt x="110553" y="527509"/>
                </a:cubicBezTo>
                <a:cubicBezTo>
                  <a:pt x="176598" y="527509"/>
                  <a:pt x="244079" y="553305"/>
                  <a:pt x="262743" y="561903"/>
                </a:cubicBezTo>
                <a:lnTo>
                  <a:pt x="262743" y="438659"/>
                </a:lnTo>
                <a:lnTo>
                  <a:pt x="254129" y="448690"/>
                </a:lnTo>
                <a:lnTo>
                  <a:pt x="254129" y="361273"/>
                </a:lnTo>
                <a:lnTo>
                  <a:pt x="277101" y="361273"/>
                </a:lnTo>
                <a:lnTo>
                  <a:pt x="277101" y="448690"/>
                </a:lnTo>
                <a:lnTo>
                  <a:pt x="268486" y="438659"/>
                </a:lnTo>
                <a:lnTo>
                  <a:pt x="268486" y="560470"/>
                </a:lnTo>
                <a:cubicBezTo>
                  <a:pt x="287151" y="553305"/>
                  <a:pt x="351760" y="527509"/>
                  <a:pt x="417805" y="527509"/>
                </a:cubicBezTo>
                <a:cubicBezTo>
                  <a:pt x="445084" y="527509"/>
                  <a:pt x="469492" y="531809"/>
                  <a:pt x="491028" y="540407"/>
                </a:cubicBezTo>
                <a:lnTo>
                  <a:pt x="491028" y="232295"/>
                </a:lnTo>
                <a:cubicBezTo>
                  <a:pt x="480978" y="229429"/>
                  <a:pt x="455134" y="222264"/>
                  <a:pt x="422112" y="219398"/>
                </a:cubicBezTo>
                <a:lnTo>
                  <a:pt x="422112" y="205067"/>
                </a:lnTo>
                <a:cubicBezTo>
                  <a:pt x="466621" y="206500"/>
                  <a:pt x="499643" y="219398"/>
                  <a:pt x="501079" y="220831"/>
                </a:cubicBezTo>
                <a:lnTo>
                  <a:pt x="506822" y="222264"/>
                </a:lnTo>
                <a:lnTo>
                  <a:pt x="506822" y="255224"/>
                </a:lnTo>
                <a:cubicBezTo>
                  <a:pt x="519743" y="258091"/>
                  <a:pt x="526922" y="262390"/>
                  <a:pt x="526922" y="269555"/>
                </a:cubicBezTo>
                <a:lnTo>
                  <a:pt x="526922" y="586266"/>
                </a:lnTo>
                <a:lnTo>
                  <a:pt x="300073" y="586266"/>
                </a:lnTo>
                <a:cubicBezTo>
                  <a:pt x="291458" y="593431"/>
                  <a:pt x="279972" y="597730"/>
                  <a:pt x="267051" y="597730"/>
                </a:cubicBezTo>
                <a:cubicBezTo>
                  <a:pt x="252693" y="597730"/>
                  <a:pt x="241207" y="593431"/>
                  <a:pt x="234028" y="586266"/>
                </a:cubicBezTo>
                <a:lnTo>
                  <a:pt x="0" y="586266"/>
                </a:lnTo>
                <a:lnTo>
                  <a:pt x="0" y="269555"/>
                </a:lnTo>
                <a:cubicBezTo>
                  <a:pt x="0" y="260957"/>
                  <a:pt x="10050" y="255224"/>
                  <a:pt x="25843" y="252358"/>
                </a:cubicBezTo>
                <a:lnTo>
                  <a:pt x="25843" y="222264"/>
                </a:lnTo>
                <a:lnTo>
                  <a:pt x="30151" y="220831"/>
                </a:lnTo>
                <a:cubicBezTo>
                  <a:pt x="31586" y="219398"/>
                  <a:pt x="70352" y="205067"/>
                  <a:pt x="123475" y="205067"/>
                </a:cubicBezTo>
                <a:close/>
                <a:moveTo>
                  <a:pt x="113339" y="110350"/>
                </a:moveTo>
                <a:lnTo>
                  <a:pt x="433584" y="110350"/>
                </a:lnTo>
                <a:lnTo>
                  <a:pt x="433584" y="130415"/>
                </a:lnTo>
                <a:lnTo>
                  <a:pt x="403427" y="130415"/>
                </a:lnTo>
                <a:lnTo>
                  <a:pt x="403427" y="293807"/>
                </a:lnTo>
                <a:lnTo>
                  <a:pt x="371833" y="293807"/>
                </a:lnTo>
                <a:lnTo>
                  <a:pt x="371833" y="130415"/>
                </a:lnTo>
                <a:lnTo>
                  <a:pt x="331623" y="130415"/>
                </a:lnTo>
                <a:lnTo>
                  <a:pt x="331623" y="293807"/>
                </a:lnTo>
                <a:lnTo>
                  <a:pt x="300029" y="293807"/>
                </a:lnTo>
                <a:lnTo>
                  <a:pt x="300029" y="130415"/>
                </a:lnTo>
                <a:lnTo>
                  <a:pt x="246894" y="130415"/>
                </a:lnTo>
                <a:lnTo>
                  <a:pt x="246894" y="293807"/>
                </a:lnTo>
                <a:lnTo>
                  <a:pt x="215301" y="293807"/>
                </a:lnTo>
                <a:lnTo>
                  <a:pt x="215301" y="130415"/>
                </a:lnTo>
                <a:lnTo>
                  <a:pt x="175091" y="130415"/>
                </a:lnTo>
                <a:lnTo>
                  <a:pt x="175091" y="293807"/>
                </a:lnTo>
                <a:lnTo>
                  <a:pt x="143497" y="293807"/>
                </a:lnTo>
                <a:lnTo>
                  <a:pt x="143497" y="130415"/>
                </a:lnTo>
                <a:lnTo>
                  <a:pt x="113339" y="130415"/>
                </a:lnTo>
                <a:close/>
                <a:moveTo>
                  <a:pt x="275616" y="0"/>
                </a:moveTo>
                <a:lnTo>
                  <a:pt x="450827" y="101844"/>
                </a:lnTo>
                <a:lnTo>
                  <a:pt x="96097" y="1018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diploma_107650"/>
          <p:cNvSpPr>
            <a:spLocks noChangeAspect="1"/>
          </p:cNvSpPr>
          <p:nvPr/>
        </p:nvSpPr>
        <p:spPr bwMode="auto">
          <a:xfrm>
            <a:off x="6634261" y="4700540"/>
            <a:ext cx="609685" cy="581033"/>
          </a:xfrm>
          <a:custGeom>
            <a:avLst/>
            <a:gdLst>
              <a:gd name="connsiteX0" fmla="*/ 59674 w 608133"/>
              <a:gd name="connsiteY0" fmla="*/ 311674 h 579554"/>
              <a:gd name="connsiteX1" fmla="*/ 59674 w 608133"/>
              <a:gd name="connsiteY1" fmla="*/ 362306 h 579554"/>
              <a:gd name="connsiteX2" fmla="*/ 210911 w 608133"/>
              <a:gd name="connsiteY2" fmla="*/ 362306 h 579554"/>
              <a:gd name="connsiteX3" fmla="*/ 210911 w 608133"/>
              <a:gd name="connsiteY3" fmla="*/ 311674 h 579554"/>
              <a:gd name="connsiteX4" fmla="*/ 425746 w 608133"/>
              <a:gd name="connsiteY4" fmla="*/ 278028 h 579554"/>
              <a:gd name="connsiteX5" fmla="*/ 512144 w 608133"/>
              <a:gd name="connsiteY5" fmla="*/ 364287 h 579554"/>
              <a:gd name="connsiteX6" fmla="*/ 483294 w 608133"/>
              <a:gd name="connsiteY6" fmla="*/ 428564 h 579554"/>
              <a:gd name="connsiteX7" fmla="*/ 531428 w 608133"/>
              <a:gd name="connsiteY7" fmla="*/ 525434 h 579554"/>
              <a:gd name="connsiteX8" fmla="*/ 518521 w 608133"/>
              <a:gd name="connsiteY8" fmla="*/ 579554 h 579554"/>
              <a:gd name="connsiteX9" fmla="*/ 467502 w 608133"/>
              <a:gd name="connsiteY9" fmla="*/ 556966 h 579554"/>
              <a:gd name="connsiteX10" fmla="*/ 425898 w 608133"/>
              <a:gd name="connsiteY10" fmla="*/ 472830 h 579554"/>
              <a:gd name="connsiteX11" fmla="*/ 384141 w 608133"/>
              <a:gd name="connsiteY11" fmla="*/ 556966 h 579554"/>
              <a:gd name="connsiteX12" fmla="*/ 333274 w 608133"/>
              <a:gd name="connsiteY12" fmla="*/ 579554 h 579554"/>
              <a:gd name="connsiteX13" fmla="*/ 320367 w 608133"/>
              <a:gd name="connsiteY13" fmla="*/ 525434 h 579554"/>
              <a:gd name="connsiteX14" fmla="*/ 368349 w 608133"/>
              <a:gd name="connsiteY14" fmla="*/ 428715 h 579554"/>
              <a:gd name="connsiteX15" fmla="*/ 339347 w 608133"/>
              <a:gd name="connsiteY15" fmla="*/ 364287 h 579554"/>
              <a:gd name="connsiteX16" fmla="*/ 425746 w 608133"/>
              <a:gd name="connsiteY16" fmla="*/ 278028 h 579554"/>
              <a:gd name="connsiteX17" fmla="*/ 59674 w 608133"/>
              <a:gd name="connsiteY17" fmla="*/ 189490 h 579554"/>
              <a:gd name="connsiteX18" fmla="*/ 59674 w 608133"/>
              <a:gd name="connsiteY18" fmla="*/ 239971 h 579554"/>
              <a:gd name="connsiteX19" fmla="*/ 279088 w 608133"/>
              <a:gd name="connsiteY19" fmla="*/ 239971 h 579554"/>
              <a:gd name="connsiteX20" fmla="*/ 279088 w 608133"/>
              <a:gd name="connsiteY20" fmla="*/ 189490 h 579554"/>
              <a:gd name="connsiteX21" fmla="*/ 59674 w 608133"/>
              <a:gd name="connsiteY21" fmla="*/ 67155 h 579554"/>
              <a:gd name="connsiteX22" fmla="*/ 59674 w 608133"/>
              <a:gd name="connsiteY22" fmla="*/ 117636 h 579554"/>
              <a:gd name="connsiteX23" fmla="*/ 489543 w 608133"/>
              <a:gd name="connsiteY23" fmla="*/ 117636 h 579554"/>
              <a:gd name="connsiteX24" fmla="*/ 489543 w 608133"/>
              <a:gd name="connsiteY24" fmla="*/ 67155 h 579554"/>
              <a:gd name="connsiteX25" fmla="*/ 0 w 608133"/>
              <a:gd name="connsiteY25" fmla="*/ 0 h 579554"/>
              <a:gd name="connsiteX26" fmla="*/ 608133 w 608133"/>
              <a:gd name="connsiteY26" fmla="*/ 0 h 579554"/>
              <a:gd name="connsiteX27" fmla="*/ 608133 w 608133"/>
              <a:gd name="connsiteY27" fmla="*/ 429461 h 579554"/>
              <a:gd name="connsiteX28" fmla="*/ 546181 w 608133"/>
              <a:gd name="connsiteY28" fmla="*/ 429461 h 579554"/>
              <a:gd name="connsiteX29" fmla="*/ 562732 w 608133"/>
              <a:gd name="connsiteY29" fmla="*/ 364276 h 579554"/>
              <a:gd name="connsiteX30" fmla="*/ 425769 w 608133"/>
              <a:gd name="connsiteY30" fmla="*/ 227540 h 579554"/>
              <a:gd name="connsiteX31" fmla="*/ 288806 w 608133"/>
              <a:gd name="connsiteY31" fmla="*/ 364276 h 579554"/>
              <a:gd name="connsiteX32" fmla="*/ 305357 w 608133"/>
              <a:gd name="connsiteY32" fmla="*/ 429461 h 579554"/>
              <a:gd name="connsiteX33" fmla="*/ 0 w 608133"/>
              <a:gd name="connsiteY33" fmla="*/ 429461 h 579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8133" h="579554">
                <a:moveTo>
                  <a:pt x="59674" y="311674"/>
                </a:moveTo>
                <a:lnTo>
                  <a:pt x="59674" y="362306"/>
                </a:lnTo>
                <a:lnTo>
                  <a:pt x="210911" y="362306"/>
                </a:lnTo>
                <a:lnTo>
                  <a:pt x="210911" y="311674"/>
                </a:lnTo>
                <a:close/>
                <a:moveTo>
                  <a:pt x="425746" y="278028"/>
                </a:moveTo>
                <a:cubicBezTo>
                  <a:pt x="473424" y="278028"/>
                  <a:pt x="512144" y="316685"/>
                  <a:pt x="512144" y="364287"/>
                </a:cubicBezTo>
                <a:cubicBezTo>
                  <a:pt x="512144" y="389906"/>
                  <a:pt x="501060" y="412798"/>
                  <a:pt x="483294" y="428564"/>
                </a:cubicBezTo>
                <a:lnTo>
                  <a:pt x="531428" y="525434"/>
                </a:lnTo>
                <a:lnTo>
                  <a:pt x="518521" y="579554"/>
                </a:lnTo>
                <a:lnTo>
                  <a:pt x="467502" y="556966"/>
                </a:lnTo>
                <a:lnTo>
                  <a:pt x="425898" y="472830"/>
                </a:lnTo>
                <a:lnTo>
                  <a:pt x="384141" y="556966"/>
                </a:lnTo>
                <a:lnTo>
                  <a:pt x="333274" y="579554"/>
                </a:lnTo>
                <a:lnTo>
                  <a:pt x="320367" y="525434"/>
                </a:lnTo>
                <a:lnTo>
                  <a:pt x="368349" y="428715"/>
                </a:lnTo>
                <a:cubicBezTo>
                  <a:pt x="350584" y="412949"/>
                  <a:pt x="339347" y="389906"/>
                  <a:pt x="339347" y="364287"/>
                </a:cubicBezTo>
                <a:cubicBezTo>
                  <a:pt x="339347" y="316685"/>
                  <a:pt x="378067" y="278028"/>
                  <a:pt x="425746" y="278028"/>
                </a:cubicBezTo>
                <a:close/>
                <a:moveTo>
                  <a:pt x="59674" y="189490"/>
                </a:moveTo>
                <a:lnTo>
                  <a:pt x="59674" y="239971"/>
                </a:lnTo>
                <a:lnTo>
                  <a:pt x="279088" y="239971"/>
                </a:lnTo>
                <a:lnTo>
                  <a:pt x="279088" y="189490"/>
                </a:lnTo>
                <a:close/>
                <a:moveTo>
                  <a:pt x="59674" y="67155"/>
                </a:moveTo>
                <a:lnTo>
                  <a:pt x="59674" y="117636"/>
                </a:lnTo>
                <a:lnTo>
                  <a:pt x="489543" y="117636"/>
                </a:lnTo>
                <a:lnTo>
                  <a:pt x="489543" y="67155"/>
                </a:lnTo>
                <a:close/>
                <a:moveTo>
                  <a:pt x="0" y="0"/>
                </a:moveTo>
                <a:lnTo>
                  <a:pt x="608133" y="0"/>
                </a:lnTo>
                <a:lnTo>
                  <a:pt x="608133" y="429461"/>
                </a:lnTo>
                <a:lnTo>
                  <a:pt x="546181" y="429461"/>
                </a:lnTo>
                <a:cubicBezTo>
                  <a:pt x="556962" y="409602"/>
                  <a:pt x="562732" y="387318"/>
                  <a:pt x="562732" y="364276"/>
                </a:cubicBezTo>
                <a:cubicBezTo>
                  <a:pt x="562732" y="288935"/>
                  <a:pt x="501387" y="227540"/>
                  <a:pt x="425769" y="227540"/>
                </a:cubicBezTo>
                <a:cubicBezTo>
                  <a:pt x="349695" y="227540"/>
                  <a:pt x="288806" y="289390"/>
                  <a:pt x="288806" y="364276"/>
                </a:cubicBezTo>
                <a:cubicBezTo>
                  <a:pt x="288806" y="387318"/>
                  <a:pt x="294576" y="409602"/>
                  <a:pt x="305357" y="429461"/>
                </a:cubicBezTo>
                <a:lnTo>
                  <a:pt x="0" y="4294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7" name="book-with-mark_73921"/>
          <p:cNvSpPr>
            <a:spLocks noChangeAspect="1"/>
          </p:cNvSpPr>
          <p:nvPr/>
        </p:nvSpPr>
        <p:spPr bwMode="auto">
          <a:xfrm>
            <a:off x="4897239" y="4745857"/>
            <a:ext cx="609685" cy="478727"/>
          </a:xfrm>
          <a:custGeom>
            <a:avLst/>
            <a:gdLst>
              <a:gd name="T0" fmla="*/ 2873 w 2896"/>
              <a:gd name="T1" fmla="*/ 141 h 2277"/>
              <a:gd name="T2" fmla="*/ 2818 w 2896"/>
              <a:gd name="T3" fmla="*/ 127 h 2277"/>
              <a:gd name="T4" fmla="*/ 2663 w 2896"/>
              <a:gd name="T5" fmla="*/ 154 h 2277"/>
              <a:gd name="T6" fmla="*/ 2633 w 2896"/>
              <a:gd name="T7" fmla="*/ 142 h 2277"/>
              <a:gd name="T8" fmla="*/ 2061 w 2896"/>
              <a:gd name="T9" fmla="*/ 99 h 2277"/>
              <a:gd name="T10" fmla="*/ 2035 w 2896"/>
              <a:gd name="T11" fmla="*/ 99 h 2277"/>
              <a:gd name="T12" fmla="*/ 2035 w 2896"/>
              <a:gd name="T13" fmla="*/ 70 h 2277"/>
              <a:gd name="T14" fmla="*/ 2009 w 2896"/>
              <a:gd name="T15" fmla="*/ 18 h 2277"/>
              <a:gd name="T16" fmla="*/ 1953 w 2896"/>
              <a:gd name="T17" fmla="*/ 5 h 2277"/>
              <a:gd name="T18" fmla="*/ 1695 w 2896"/>
              <a:gd name="T19" fmla="*/ 65 h 2277"/>
              <a:gd name="T20" fmla="*/ 1644 w 2896"/>
              <a:gd name="T21" fmla="*/ 129 h 2277"/>
              <a:gd name="T22" fmla="*/ 1644 w 2896"/>
              <a:gd name="T23" fmla="*/ 178 h 2277"/>
              <a:gd name="T24" fmla="*/ 1448 w 2896"/>
              <a:gd name="T25" fmla="*/ 320 h 2277"/>
              <a:gd name="T26" fmla="*/ 1120 w 2896"/>
              <a:gd name="T27" fmla="*/ 127 h 2277"/>
              <a:gd name="T28" fmla="*/ 835 w 2896"/>
              <a:gd name="T29" fmla="*/ 99 h 2277"/>
              <a:gd name="T30" fmla="*/ 263 w 2896"/>
              <a:gd name="T31" fmla="*/ 142 h 2277"/>
              <a:gd name="T32" fmla="*/ 234 w 2896"/>
              <a:gd name="T33" fmla="*/ 154 h 2277"/>
              <a:gd name="T34" fmla="*/ 78 w 2896"/>
              <a:gd name="T35" fmla="*/ 127 h 2277"/>
              <a:gd name="T36" fmla="*/ 24 w 2896"/>
              <a:gd name="T37" fmla="*/ 141 h 2277"/>
              <a:gd name="T38" fmla="*/ 0 w 2896"/>
              <a:gd name="T39" fmla="*/ 192 h 2277"/>
              <a:gd name="T40" fmla="*/ 0 w 2896"/>
              <a:gd name="T41" fmla="*/ 1912 h 2277"/>
              <a:gd name="T42" fmla="*/ 55 w 2896"/>
              <a:gd name="T43" fmla="*/ 1978 h 2277"/>
              <a:gd name="T44" fmla="*/ 1200 w 2896"/>
              <a:gd name="T45" fmla="*/ 2181 h 2277"/>
              <a:gd name="T46" fmla="*/ 1200 w 2896"/>
              <a:gd name="T47" fmla="*/ 2211 h 2277"/>
              <a:gd name="T48" fmla="*/ 1267 w 2896"/>
              <a:gd name="T49" fmla="*/ 2277 h 2277"/>
              <a:gd name="T50" fmla="*/ 1607 w 2896"/>
              <a:gd name="T51" fmla="*/ 2277 h 2277"/>
              <a:gd name="T52" fmla="*/ 1674 w 2896"/>
              <a:gd name="T53" fmla="*/ 2211 h 2277"/>
              <a:gd name="T54" fmla="*/ 1674 w 2896"/>
              <a:gd name="T55" fmla="*/ 2185 h 2277"/>
              <a:gd name="T56" fmla="*/ 2841 w 2896"/>
              <a:gd name="T57" fmla="*/ 1978 h 2277"/>
              <a:gd name="T58" fmla="*/ 2896 w 2896"/>
              <a:gd name="T59" fmla="*/ 1912 h 2277"/>
              <a:gd name="T60" fmla="*/ 2896 w 2896"/>
              <a:gd name="T61" fmla="*/ 192 h 2277"/>
              <a:gd name="T62" fmla="*/ 2873 w 2896"/>
              <a:gd name="T63" fmla="*/ 141 h 2277"/>
              <a:gd name="T64" fmla="*/ 1644 w 2896"/>
              <a:gd name="T65" fmla="*/ 332 h 2277"/>
              <a:gd name="T66" fmla="*/ 1644 w 2896"/>
              <a:gd name="T67" fmla="*/ 1072 h 2277"/>
              <a:gd name="T68" fmla="*/ 1693 w 2896"/>
              <a:gd name="T69" fmla="*/ 1136 h 2277"/>
              <a:gd name="T70" fmla="*/ 1710 w 2896"/>
              <a:gd name="T71" fmla="*/ 1138 h 2277"/>
              <a:gd name="T72" fmla="*/ 1768 w 2896"/>
              <a:gd name="T73" fmla="*/ 1104 h 2277"/>
              <a:gd name="T74" fmla="*/ 1845 w 2896"/>
              <a:gd name="T75" fmla="*/ 968 h 2277"/>
              <a:gd name="T76" fmla="*/ 1916 w 2896"/>
              <a:gd name="T77" fmla="*/ 1056 h 2277"/>
              <a:gd name="T78" fmla="*/ 1990 w 2896"/>
              <a:gd name="T79" fmla="*/ 1077 h 2277"/>
              <a:gd name="T80" fmla="*/ 2035 w 2896"/>
              <a:gd name="T81" fmla="*/ 1014 h 2277"/>
              <a:gd name="T82" fmla="*/ 2035 w 2896"/>
              <a:gd name="T83" fmla="*/ 232 h 2277"/>
              <a:gd name="T84" fmla="*/ 2061 w 2896"/>
              <a:gd name="T85" fmla="*/ 232 h 2277"/>
              <a:gd name="T86" fmla="*/ 2557 w 2896"/>
              <a:gd name="T87" fmla="*/ 267 h 2277"/>
              <a:gd name="T88" fmla="*/ 2557 w 2896"/>
              <a:gd name="T89" fmla="*/ 1757 h 2277"/>
              <a:gd name="T90" fmla="*/ 2051 w 2896"/>
              <a:gd name="T91" fmla="*/ 1718 h 2277"/>
              <a:gd name="T92" fmla="*/ 1781 w 2896"/>
              <a:gd name="T93" fmla="*/ 1741 h 2277"/>
              <a:gd name="T94" fmla="*/ 1515 w 2896"/>
              <a:gd name="T95" fmla="*/ 1831 h 2277"/>
              <a:gd name="T96" fmla="*/ 1515 w 2896"/>
              <a:gd name="T97" fmla="*/ 445 h 2277"/>
              <a:gd name="T98" fmla="*/ 1644 w 2896"/>
              <a:gd name="T99" fmla="*/ 332 h 2277"/>
              <a:gd name="T100" fmla="*/ 1083 w 2896"/>
              <a:gd name="T101" fmla="*/ 255 h 2277"/>
              <a:gd name="T102" fmla="*/ 1382 w 2896"/>
              <a:gd name="T103" fmla="*/ 445 h 2277"/>
              <a:gd name="T104" fmla="*/ 1382 w 2896"/>
              <a:gd name="T105" fmla="*/ 1831 h 2277"/>
              <a:gd name="T106" fmla="*/ 1115 w 2896"/>
              <a:gd name="T107" fmla="*/ 1741 h 2277"/>
              <a:gd name="T108" fmla="*/ 845 w 2896"/>
              <a:gd name="T109" fmla="*/ 1718 h 2277"/>
              <a:gd name="T110" fmla="*/ 339 w 2896"/>
              <a:gd name="T111" fmla="*/ 1757 h 2277"/>
              <a:gd name="T112" fmla="*/ 339 w 2896"/>
              <a:gd name="T113" fmla="*/ 267 h 2277"/>
              <a:gd name="T114" fmla="*/ 835 w 2896"/>
              <a:gd name="T115" fmla="*/ 232 h 2277"/>
              <a:gd name="T116" fmla="*/ 1083 w 2896"/>
              <a:gd name="T117" fmla="*/ 255 h 2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96" h="2277">
                <a:moveTo>
                  <a:pt x="2873" y="141"/>
                </a:moveTo>
                <a:cubicBezTo>
                  <a:pt x="2857" y="129"/>
                  <a:pt x="2838" y="123"/>
                  <a:pt x="2818" y="127"/>
                </a:cubicBezTo>
                <a:lnTo>
                  <a:pt x="2663" y="154"/>
                </a:lnTo>
                <a:cubicBezTo>
                  <a:pt x="2654" y="148"/>
                  <a:pt x="2644" y="144"/>
                  <a:pt x="2633" y="142"/>
                </a:cubicBezTo>
                <a:cubicBezTo>
                  <a:pt x="2621" y="141"/>
                  <a:pt x="2322" y="99"/>
                  <a:pt x="2061" y="99"/>
                </a:cubicBezTo>
                <a:cubicBezTo>
                  <a:pt x="2052" y="99"/>
                  <a:pt x="2043" y="99"/>
                  <a:pt x="2035" y="99"/>
                </a:cubicBezTo>
                <a:lnTo>
                  <a:pt x="2035" y="70"/>
                </a:lnTo>
                <a:cubicBezTo>
                  <a:pt x="2035" y="49"/>
                  <a:pt x="2025" y="30"/>
                  <a:pt x="2009" y="18"/>
                </a:cubicBezTo>
                <a:cubicBezTo>
                  <a:pt x="1994" y="5"/>
                  <a:pt x="1973" y="0"/>
                  <a:pt x="1953" y="5"/>
                </a:cubicBezTo>
                <a:lnTo>
                  <a:pt x="1695" y="65"/>
                </a:lnTo>
                <a:cubicBezTo>
                  <a:pt x="1665" y="72"/>
                  <a:pt x="1644" y="98"/>
                  <a:pt x="1644" y="129"/>
                </a:cubicBezTo>
                <a:lnTo>
                  <a:pt x="1644" y="178"/>
                </a:lnTo>
                <a:cubicBezTo>
                  <a:pt x="1554" y="223"/>
                  <a:pt x="1489" y="278"/>
                  <a:pt x="1448" y="320"/>
                </a:cubicBezTo>
                <a:cubicBezTo>
                  <a:pt x="1389" y="259"/>
                  <a:pt x="1281" y="172"/>
                  <a:pt x="1120" y="127"/>
                </a:cubicBezTo>
                <a:cubicBezTo>
                  <a:pt x="1052" y="108"/>
                  <a:pt x="959" y="99"/>
                  <a:pt x="835" y="99"/>
                </a:cubicBezTo>
                <a:cubicBezTo>
                  <a:pt x="574" y="99"/>
                  <a:pt x="276" y="141"/>
                  <a:pt x="263" y="142"/>
                </a:cubicBezTo>
                <a:cubicBezTo>
                  <a:pt x="252" y="144"/>
                  <a:pt x="242" y="148"/>
                  <a:pt x="234" y="154"/>
                </a:cubicBezTo>
                <a:lnTo>
                  <a:pt x="78" y="127"/>
                </a:lnTo>
                <a:cubicBezTo>
                  <a:pt x="59" y="123"/>
                  <a:pt x="39" y="129"/>
                  <a:pt x="24" y="141"/>
                </a:cubicBezTo>
                <a:cubicBezTo>
                  <a:pt x="9" y="154"/>
                  <a:pt x="0" y="173"/>
                  <a:pt x="0" y="192"/>
                </a:cubicBezTo>
                <a:lnTo>
                  <a:pt x="0" y="1912"/>
                </a:lnTo>
                <a:cubicBezTo>
                  <a:pt x="0" y="1944"/>
                  <a:pt x="23" y="1972"/>
                  <a:pt x="55" y="1978"/>
                </a:cubicBezTo>
                <a:lnTo>
                  <a:pt x="1200" y="2181"/>
                </a:lnTo>
                <a:lnTo>
                  <a:pt x="1200" y="2211"/>
                </a:lnTo>
                <a:cubicBezTo>
                  <a:pt x="1200" y="2248"/>
                  <a:pt x="1230" y="2277"/>
                  <a:pt x="1267" y="2277"/>
                </a:cubicBezTo>
                <a:lnTo>
                  <a:pt x="1607" y="2277"/>
                </a:lnTo>
                <a:cubicBezTo>
                  <a:pt x="1644" y="2277"/>
                  <a:pt x="1674" y="2248"/>
                  <a:pt x="1674" y="2211"/>
                </a:cubicBezTo>
                <a:lnTo>
                  <a:pt x="1674" y="2185"/>
                </a:lnTo>
                <a:lnTo>
                  <a:pt x="2841" y="1978"/>
                </a:lnTo>
                <a:cubicBezTo>
                  <a:pt x="2873" y="1972"/>
                  <a:pt x="2896" y="1944"/>
                  <a:pt x="2896" y="1912"/>
                </a:cubicBezTo>
                <a:lnTo>
                  <a:pt x="2896" y="192"/>
                </a:lnTo>
                <a:cubicBezTo>
                  <a:pt x="2896" y="173"/>
                  <a:pt x="2888" y="154"/>
                  <a:pt x="2873" y="141"/>
                </a:cubicBezTo>
                <a:close/>
                <a:moveTo>
                  <a:pt x="1644" y="332"/>
                </a:moveTo>
                <a:lnTo>
                  <a:pt x="1644" y="1072"/>
                </a:lnTo>
                <a:cubicBezTo>
                  <a:pt x="1644" y="1102"/>
                  <a:pt x="1664" y="1129"/>
                  <a:pt x="1693" y="1136"/>
                </a:cubicBezTo>
                <a:cubicBezTo>
                  <a:pt x="1699" y="1138"/>
                  <a:pt x="1705" y="1138"/>
                  <a:pt x="1710" y="1138"/>
                </a:cubicBezTo>
                <a:cubicBezTo>
                  <a:pt x="1734" y="1138"/>
                  <a:pt x="1756" y="1126"/>
                  <a:pt x="1768" y="1104"/>
                </a:cubicBezTo>
                <a:lnTo>
                  <a:pt x="1845" y="968"/>
                </a:lnTo>
                <a:lnTo>
                  <a:pt x="1916" y="1056"/>
                </a:lnTo>
                <a:cubicBezTo>
                  <a:pt x="1934" y="1078"/>
                  <a:pt x="1964" y="1086"/>
                  <a:pt x="1990" y="1077"/>
                </a:cubicBezTo>
                <a:cubicBezTo>
                  <a:pt x="2017" y="1067"/>
                  <a:pt x="2035" y="1042"/>
                  <a:pt x="2035" y="1014"/>
                </a:cubicBezTo>
                <a:lnTo>
                  <a:pt x="2035" y="232"/>
                </a:lnTo>
                <a:cubicBezTo>
                  <a:pt x="2043" y="232"/>
                  <a:pt x="2052" y="232"/>
                  <a:pt x="2061" y="232"/>
                </a:cubicBezTo>
                <a:cubicBezTo>
                  <a:pt x="2247" y="232"/>
                  <a:pt x="2458" y="255"/>
                  <a:pt x="2557" y="267"/>
                </a:cubicBezTo>
                <a:lnTo>
                  <a:pt x="2557" y="1757"/>
                </a:lnTo>
                <a:cubicBezTo>
                  <a:pt x="2449" y="1742"/>
                  <a:pt x="2244" y="1718"/>
                  <a:pt x="2051" y="1718"/>
                </a:cubicBezTo>
                <a:cubicBezTo>
                  <a:pt x="1943" y="1718"/>
                  <a:pt x="1852" y="1726"/>
                  <a:pt x="1781" y="1741"/>
                </a:cubicBezTo>
                <a:cubicBezTo>
                  <a:pt x="1659" y="1766"/>
                  <a:pt x="1574" y="1800"/>
                  <a:pt x="1515" y="1831"/>
                </a:cubicBezTo>
                <a:lnTo>
                  <a:pt x="1515" y="445"/>
                </a:lnTo>
                <a:cubicBezTo>
                  <a:pt x="1533" y="422"/>
                  <a:pt x="1576" y="376"/>
                  <a:pt x="1644" y="332"/>
                </a:cubicBezTo>
                <a:close/>
                <a:moveTo>
                  <a:pt x="1083" y="255"/>
                </a:moveTo>
                <a:cubicBezTo>
                  <a:pt x="1253" y="303"/>
                  <a:pt x="1350" y="407"/>
                  <a:pt x="1382" y="445"/>
                </a:cubicBezTo>
                <a:lnTo>
                  <a:pt x="1382" y="1831"/>
                </a:lnTo>
                <a:cubicBezTo>
                  <a:pt x="1323" y="1800"/>
                  <a:pt x="1237" y="1766"/>
                  <a:pt x="1115" y="1741"/>
                </a:cubicBezTo>
                <a:cubicBezTo>
                  <a:pt x="1044" y="1726"/>
                  <a:pt x="953" y="1718"/>
                  <a:pt x="845" y="1718"/>
                </a:cubicBezTo>
                <a:cubicBezTo>
                  <a:pt x="652" y="1718"/>
                  <a:pt x="448" y="1742"/>
                  <a:pt x="339" y="1757"/>
                </a:cubicBezTo>
                <a:lnTo>
                  <a:pt x="339" y="267"/>
                </a:lnTo>
                <a:cubicBezTo>
                  <a:pt x="439" y="255"/>
                  <a:pt x="650" y="232"/>
                  <a:pt x="835" y="232"/>
                </a:cubicBezTo>
                <a:cubicBezTo>
                  <a:pt x="945" y="232"/>
                  <a:pt x="1029" y="240"/>
                  <a:pt x="1083" y="2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person-learning-by-reading_45825"/>
          <p:cNvSpPr>
            <a:spLocks noChangeAspect="1"/>
          </p:cNvSpPr>
          <p:nvPr/>
        </p:nvSpPr>
        <p:spPr bwMode="auto">
          <a:xfrm>
            <a:off x="5781086" y="4200049"/>
            <a:ext cx="609685" cy="553105"/>
          </a:xfrm>
          <a:custGeom>
            <a:avLst/>
            <a:gdLst>
              <a:gd name="T0" fmla="*/ 389 w 416"/>
              <a:gd name="T1" fmla="*/ 183 h 378"/>
              <a:gd name="T2" fmla="*/ 373 w 416"/>
              <a:gd name="T3" fmla="*/ 183 h 378"/>
              <a:gd name="T4" fmla="*/ 373 w 416"/>
              <a:gd name="T5" fmla="*/ 133 h 378"/>
              <a:gd name="T6" fmla="*/ 368 w 416"/>
              <a:gd name="T7" fmla="*/ 122 h 378"/>
              <a:gd name="T8" fmla="*/ 285 w 416"/>
              <a:gd name="T9" fmla="*/ 92 h 378"/>
              <a:gd name="T10" fmla="*/ 282 w 416"/>
              <a:gd name="T11" fmla="*/ 92 h 378"/>
              <a:gd name="T12" fmla="*/ 283 w 416"/>
              <a:gd name="T13" fmla="*/ 81 h 378"/>
              <a:gd name="T14" fmla="*/ 202 w 416"/>
              <a:gd name="T15" fmla="*/ 0 h 378"/>
              <a:gd name="T16" fmla="*/ 120 w 416"/>
              <a:gd name="T17" fmla="*/ 81 h 378"/>
              <a:gd name="T18" fmla="*/ 121 w 416"/>
              <a:gd name="T19" fmla="*/ 92 h 378"/>
              <a:gd name="T20" fmla="*/ 41 w 416"/>
              <a:gd name="T21" fmla="*/ 122 h 378"/>
              <a:gd name="T22" fmla="*/ 36 w 416"/>
              <a:gd name="T23" fmla="*/ 133 h 378"/>
              <a:gd name="T24" fmla="*/ 36 w 416"/>
              <a:gd name="T25" fmla="*/ 183 h 378"/>
              <a:gd name="T26" fmla="*/ 27 w 416"/>
              <a:gd name="T27" fmla="*/ 183 h 378"/>
              <a:gd name="T28" fmla="*/ 0 w 416"/>
              <a:gd name="T29" fmla="*/ 210 h 378"/>
              <a:gd name="T30" fmla="*/ 0 w 416"/>
              <a:gd name="T31" fmla="*/ 238 h 378"/>
              <a:gd name="T32" fmla="*/ 27 w 416"/>
              <a:gd name="T33" fmla="*/ 264 h 378"/>
              <a:gd name="T34" fmla="*/ 36 w 416"/>
              <a:gd name="T35" fmla="*/ 264 h 378"/>
              <a:gd name="T36" fmla="*/ 36 w 416"/>
              <a:gd name="T37" fmla="*/ 363 h 378"/>
              <a:gd name="T38" fmla="*/ 43 w 416"/>
              <a:gd name="T39" fmla="*/ 375 h 378"/>
              <a:gd name="T40" fmla="*/ 50 w 416"/>
              <a:gd name="T41" fmla="*/ 376 h 378"/>
              <a:gd name="T42" fmla="*/ 58 w 416"/>
              <a:gd name="T43" fmla="*/ 374 h 378"/>
              <a:gd name="T44" fmla="*/ 124 w 416"/>
              <a:gd name="T45" fmla="*/ 355 h 378"/>
              <a:gd name="T46" fmla="*/ 194 w 416"/>
              <a:gd name="T47" fmla="*/ 374 h 378"/>
              <a:gd name="T48" fmla="*/ 215 w 416"/>
              <a:gd name="T49" fmla="*/ 374 h 378"/>
              <a:gd name="T50" fmla="*/ 285 w 416"/>
              <a:gd name="T51" fmla="*/ 355 h 378"/>
              <a:gd name="T52" fmla="*/ 351 w 416"/>
              <a:gd name="T53" fmla="*/ 374 h 378"/>
              <a:gd name="T54" fmla="*/ 359 w 416"/>
              <a:gd name="T55" fmla="*/ 376 h 378"/>
              <a:gd name="T56" fmla="*/ 365 w 416"/>
              <a:gd name="T57" fmla="*/ 375 h 378"/>
              <a:gd name="T58" fmla="*/ 373 w 416"/>
              <a:gd name="T59" fmla="*/ 363 h 378"/>
              <a:gd name="T60" fmla="*/ 373 w 416"/>
              <a:gd name="T61" fmla="*/ 264 h 378"/>
              <a:gd name="T62" fmla="*/ 389 w 416"/>
              <a:gd name="T63" fmla="*/ 264 h 378"/>
              <a:gd name="T64" fmla="*/ 416 w 416"/>
              <a:gd name="T65" fmla="*/ 238 h 378"/>
              <a:gd name="T66" fmla="*/ 416 w 416"/>
              <a:gd name="T67" fmla="*/ 210 h 378"/>
              <a:gd name="T68" fmla="*/ 389 w 416"/>
              <a:gd name="T69" fmla="*/ 183 h 378"/>
              <a:gd name="T70" fmla="*/ 124 w 416"/>
              <a:gd name="T71" fmla="*/ 327 h 378"/>
              <a:gd name="T72" fmla="*/ 64 w 416"/>
              <a:gd name="T73" fmla="*/ 340 h 378"/>
              <a:gd name="T74" fmla="*/ 64 w 416"/>
              <a:gd name="T75" fmla="*/ 264 h 378"/>
              <a:gd name="T76" fmla="*/ 82 w 416"/>
              <a:gd name="T77" fmla="*/ 264 h 378"/>
              <a:gd name="T78" fmla="*/ 108 w 416"/>
              <a:gd name="T79" fmla="*/ 238 h 378"/>
              <a:gd name="T80" fmla="*/ 108 w 416"/>
              <a:gd name="T81" fmla="*/ 210 h 378"/>
              <a:gd name="T82" fmla="*/ 82 w 416"/>
              <a:gd name="T83" fmla="*/ 183 h 378"/>
              <a:gd name="T84" fmla="*/ 64 w 416"/>
              <a:gd name="T85" fmla="*/ 183 h 378"/>
              <a:gd name="T86" fmla="*/ 64 w 416"/>
              <a:gd name="T87" fmla="*/ 139 h 378"/>
              <a:gd name="T88" fmla="*/ 123 w 416"/>
              <a:gd name="T89" fmla="*/ 119 h 378"/>
              <a:gd name="T90" fmla="*/ 182 w 416"/>
              <a:gd name="T91" fmla="*/ 136 h 378"/>
              <a:gd name="T92" fmla="*/ 187 w 416"/>
              <a:gd name="T93" fmla="*/ 140 h 378"/>
              <a:gd name="T94" fmla="*/ 187 w 416"/>
              <a:gd name="T95" fmla="*/ 340 h 378"/>
              <a:gd name="T96" fmla="*/ 124 w 416"/>
              <a:gd name="T97" fmla="*/ 327 h 378"/>
              <a:gd name="T98" fmla="*/ 346 w 416"/>
              <a:gd name="T99" fmla="*/ 340 h 378"/>
              <a:gd name="T100" fmla="*/ 285 w 416"/>
              <a:gd name="T101" fmla="*/ 327 h 378"/>
              <a:gd name="T102" fmla="*/ 223 w 416"/>
              <a:gd name="T103" fmla="*/ 340 h 378"/>
              <a:gd name="T104" fmla="*/ 223 w 416"/>
              <a:gd name="T105" fmla="*/ 138 h 378"/>
              <a:gd name="T106" fmla="*/ 286 w 416"/>
              <a:gd name="T107" fmla="*/ 119 h 378"/>
              <a:gd name="T108" fmla="*/ 346 w 416"/>
              <a:gd name="T109" fmla="*/ 139 h 378"/>
              <a:gd name="T110" fmla="*/ 346 w 416"/>
              <a:gd name="T111" fmla="*/ 183 h 378"/>
              <a:gd name="T112" fmla="*/ 335 w 416"/>
              <a:gd name="T113" fmla="*/ 183 h 378"/>
              <a:gd name="T114" fmla="*/ 308 w 416"/>
              <a:gd name="T115" fmla="*/ 210 h 378"/>
              <a:gd name="T116" fmla="*/ 308 w 416"/>
              <a:gd name="T117" fmla="*/ 238 h 378"/>
              <a:gd name="T118" fmla="*/ 335 w 416"/>
              <a:gd name="T119" fmla="*/ 264 h 378"/>
              <a:gd name="T120" fmla="*/ 346 w 416"/>
              <a:gd name="T121" fmla="*/ 264 h 378"/>
              <a:gd name="T122" fmla="*/ 346 w 416"/>
              <a:gd name="T123" fmla="*/ 340 h 378"/>
              <a:gd name="T124" fmla="*/ 346 w 416"/>
              <a:gd name="T125" fmla="*/ 340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16" h="378">
                <a:moveTo>
                  <a:pt x="389" y="183"/>
                </a:moveTo>
                <a:lnTo>
                  <a:pt x="373" y="183"/>
                </a:lnTo>
                <a:lnTo>
                  <a:pt x="373" y="133"/>
                </a:lnTo>
                <a:cubicBezTo>
                  <a:pt x="373" y="129"/>
                  <a:pt x="371" y="125"/>
                  <a:pt x="368" y="122"/>
                </a:cubicBezTo>
                <a:cubicBezTo>
                  <a:pt x="343" y="102"/>
                  <a:pt x="315" y="92"/>
                  <a:pt x="285" y="92"/>
                </a:cubicBezTo>
                <a:cubicBezTo>
                  <a:pt x="284" y="92"/>
                  <a:pt x="283" y="92"/>
                  <a:pt x="282" y="92"/>
                </a:cubicBezTo>
                <a:cubicBezTo>
                  <a:pt x="283" y="88"/>
                  <a:pt x="283" y="85"/>
                  <a:pt x="283" y="81"/>
                </a:cubicBezTo>
                <a:cubicBezTo>
                  <a:pt x="283" y="36"/>
                  <a:pt x="247" y="0"/>
                  <a:pt x="202" y="0"/>
                </a:cubicBezTo>
                <a:cubicBezTo>
                  <a:pt x="157" y="0"/>
                  <a:pt x="120" y="36"/>
                  <a:pt x="120" y="81"/>
                </a:cubicBezTo>
                <a:cubicBezTo>
                  <a:pt x="120" y="85"/>
                  <a:pt x="120" y="88"/>
                  <a:pt x="121" y="92"/>
                </a:cubicBezTo>
                <a:cubicBezTo>
                  <a:pt x="92" y="92"/>
                  <a:pt x="65" y="102"/>
                  <a:pt x="41" y="122"/>
                </a:cubicBezTo>
                <a:cubicBezTo>
                  <a:pt x="38" y="125"/>
                  <a:pt x="36" y="129"/>
                  <a:pt x="36" y="133"/>
                </a:cubicBezTo>
                <a:lnTo>
                  <a:pt x="36" y="183"/>
                </a:lnTo>
                <a:lnTo>
                  <a:pt x="27" y="183"/>
                </a:lnTo>
                <a:cubicBezTo>
                  <a:pt x="12" y="183"/>
                  <a:pt x="0" y="195"/>
                  <a:pt x="0" y="210"/>
                </a:cubicBezTo>
                <a:lnTo>
                  <a:pt x="0" y="238"/>
                </a:lnTo>
                <a:cubicBezTo>
                  <a:pt x="0" y="253"/>
                  <a:pt x="12" y="264"/>
                  <a:pt x="27" y="264"/>
                </a:cubicBezTo>
                <a:lnTo>
                  <a:pt x="36" y="264"/>
                </a:lnTo>
                <a:lnTo>
                  <a:pt x="36" y="363"/>
                </a:lnTo>
                <a:cubicBezTo>
                  <a:pt x="36" y="368"/>
                  <a:pt x="39" y="373"/>
                  <a:pt x="43" y="375"/>
                </a:cubicBezTo>
                <a:cubicBezTo>
                  <a:pt x="45" y="376"/>
                  <a:pt x="47" y="376"/>
                  <a:pt x="50" y="376"/>
                </a:cubicBezTo>
                <a:cubicBezTo>
                  <a:pt x="52" y="376"/>
                  <a:pt x="55" y="375"/>
                  <a:pt x="58" y="374"/>
                </a:cubicBezTo>
                <a:cubicBezTo>
                  <a:pt x="58" y="373"/>
                  <a:pt x="84" y="355"/>
                  <a:pt x="124" y="355"/>
                </a:cubicBezTo>
                <a:cubicBezTo>
                  <a:pt x="147" y="355"/>
                  <a:pt x="171" y="361"/>
                  <a:pt x="194" y="374"/>
                </a:cubicBezTo>
                <a:cubicBezTo>
                  <a:pt x="202" y="378"/>
                  <a:pt x="212" y="375"/>
                  <a:pt x="215" y="374"/>
                </a:cubicBezTo>
                <a:cubicBezTo>
                  <a:pt x="238" y="361"/>
                  <a:pt x="262" y="355"/>
                  <a:pt x="285" y="355"/>
                </a:cubicBezTo>
                <a:cubicBezTo>
                  <a:pt x="324" y="355"/>
                  <a:pt x="350" y="373"/>
                  <a:pt x="351" y="374"/>
                </a:cubicBezTo>
                <a:cubicBezTo>
                  <a:pt x="353" y="375"/>
                  <a:pt x="356" y="376"/>
                  <a:pt x="359" y="376"/>
                </a:cubicBezTo>
                <a:cubicBezTo>
                  <a:pt x="361" y="376"/>
                  <a:pt x="363" y="376"/>
                  <a:pt x="365" y="375"/>
                </a:cubicBezTo>
                <a:cubicBezTo>
                  <a:pt x="370" y="373"/>
                  <a:pt x="373" y="368"/>
                  <a:pt x="373" y="363"/>
                </a:cubicBezTo>
                <a:lnTo>
                  <a:pt x="373" y="264"/>
                </a:lnTo>
                <a:lnTo>
                  <a:pt x="389" y="264"/>
                </a:lnTo>
                <a:cubicBezTo>
                  <a:pt x="404" y="264"/>
                  <a:pt x="416" y="253"/>
                  <a:pt x="416" y="238"/>
                </a:cubicBezTo>
                <a:lnTo>
                  <a:pt x="416" y="210"/>
                </a:lnTo>
                <a:cubicBezTo>
                  <a:pt x="416" y="195"/>
                  <a:pt x="404" y="183"/>
                  <a:pt x="389" y="183"/>
                </a:cubicBezTo>
                <a:close/>
                <a:moveTo>
                  <a:pt x="124" y="327"/>
                </a:moveTo>
                <a:cubicBezTo>
                  <a:pt x="99" y="327"/>
                  <a:pt x="77" y="334"/>
                  <a:pt x="64" y="340"/>
                </a:cubicBezTo>
                <a:lnTo>
                  <a:pt x="64" y="264"/>
                </a:lnTo>
                <a:lnTo>
                  <a:pt x="82" y="264"/>
                </a:lnTo>
                <a:cubicBezTo>
                  <a:pt x="97" y="264"/>
                  <a:pt x="108" y="253"/>
                  <a:pt x="108" y="238"/>
                </a:cubicBezTo>
                <a:lnTo>
                  <a:pt x="108" y="210"/>
                </a:lnTo>
                <a:cubicBezTo>
                  <a:pt x="108" y="195"/>
                  <a:pt x="97" y="183"/>
                  <a:pt x="82" y="183"/>
                </a:cubicBezTo>
                <a:lnTo>
                  <a:pt x="64" y="183"/>
                </a:lnTo>
                <a:lnTo>
                  <a:pt x="64" y="139"/>
                </a:lnTo>
                <a:cubicBezTo>
                  <a:pt x="81" y="126"/>
                  <a:pt x="102" y="119"/>
                  <a:pt x="123" y="119"/>
                </a:cubicBezTo>
                <a:cubicBezTo>
                  <a:pt x="149" y="119"/>
                  <a:pt x="171" y="129"/>
                  <a:pt x="182" y="136"/>
                </a:cubicBezTo>
                <a:cubicBezTo>
                  <a:pt x="184" y="137"/>
                  <a:pt x="185" y="139"/>
                  <a:pt x="187" y="140"/>
                </a:cubicBezTo>
                <a:lnTo>
                  <a:pt x="187" y="340"/>
                </a:lnTo>
                <a:cubicBezTo>
                  <a:pt x="166" y="332"/>
                  <a:pt x="145" y="327"/>
                  <a:pt x="124" y="327"/>
                </a:cubicBezTo>
                <a:close/>
                <a:moveTo>
                  <a:pt x="346" y="340"/>
                </a:moveTo>
                <a:cubicBezTo>
                  <a:pt x="331" y="334"/>
                  <a:pt x="311" y="327"/>
                  <a:pt x="285" y="327"/>
                </a:cubicBezTo>
                <a:cubicBezTo>
                  <a:pt x="264" y="327"/>
                  <a:pt x="242" y="332"/>
                  <a:pt x="223" y="340"/>
                </a:cubicBezTo>
                <a:lnTo>
                  <a:pt x="223" y="138"/>
                </a:lnTo>
                <a:cubicBezTo>
                  <a:pt x="232" y="132"/>
                  <a:pt x="257" y="119"/>
                  <a:pt x="286" y="119"/>
                </a:cubicBezTo>
                <a:cubicBezTo>
                  <a:pt x="307" y="119"/>
                  <a:pt x="327" y="126"/>
                  <a:pt x="346" y="139"/>
                </a:cubicBezTo>
                <a:lnTo>
                  <a:pt x="346" y="183"/>
                </a:lnTo>
                <a:lnTo>
                  <a:pt x="335" y="183"/>
                </a:lnTo>
                <a:cubicBezTo>
                  <a:pt x="320" y="183"/>
                  <a:pt x="308" y="195"/>
                  <a:pt x="308" y="210"/>
                </a:cubicBezTo>
                <a:lnTo>
                  <a:pt x="308" y="238"/>
                </a:lnTo>
                <a:cubicBezTo>
                  <a:pt x="308" y="253"/>
                  <a:pt x="320" y="264"/>
                  <a:pt x="335" y="264"/>
                </a:cubicBezTo>
                <a:lnTo>
                  <a:pt x="346" y="264"/>
                </a:lnTo>
                <a:lnTo>
                  <a:pt x="346" y="340"/>
                </a:lnTo>
                <a:lnTo>
                  <a:pt x="346" y="340"/>
                </a:lnTo>
                <a:close/>
              </a:path>
            </a:pathLst>
          </a:custGeom>
          <a:solidFill>
            <a:srgbClr val="9B0000">
              <a:alpha val="70000"/>
            </a:srgbClr>
          </a:solidFill>
          <a:ln>
            <a:noFill/>
          </a:ln>
        </p:spPr>
      </p:sp>
      <p:sp>
        <p:nvSpPr>
          <p:cNvPr id="19" name="标注: 弯曲线形(无边框) 18"/>
          <p:cNvSpPr/>
          <p:nvPr/>
        </p:nvSpPr>
        <p:spPr>
          <a:xfrm>
            <a:off x="8028305" y="1471930"/>
            <a:ext cx="4164330" cy="1713230"/>
          </a:xfrm>
          <a:prstGeom prst="callout2">
            <a:avLst>
              <a:gd name="adj1" fmla="val 45997"/>
              <a:gd name="adj2" fmla="val -2265"/>
              <a:gd name="adj3" fmla="val 47850"/>
              <a:gd name="adj4" fmla="val -16270"/>
              <a:gd name="adj5" fmla="val 105003"/>
              <a:gd name="adj6" fmla="val -36178"/>
            </a:avLst>
          </a:prstGeom>
          <a:solidFill>
            <a:schemeClr val="bg1">
              <a:lumMod val="95000"/>
            </a:schemeClr>
          </a:solidFill>
          <a:ln>
            <a:solidFill>
              <a:srgbClr val="9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2.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哪些信息对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LLM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的软件修复成功率的影响更大，或者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说是否有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决定性的</a:t>
            </a:r>
            <a:r>
              <a:rPr lang="en-US" altLang="zh-CN" sz="2400" dirty="0">
                <a:solidFill>
                  <a:schemeClr val="tx1"/>
                </a:solidFill>
                <a:sym typeface="+mn-ea"/>
              </a:rPr>
              <a:t>debug</a:t>
            </a:r>
            <a:r>
              <a:rPr lang="zh-CN" altLang="en-US" sz="2400" dirty="0">
                <a:solidFill>
                  <a:schemeClr val="tx1"/>
                </a:solidFill>
                <a:sym typeface="+mn-ea"/>
              </a:rPr>
              <a:t>信息</a:t>
            </a:r>
            <a:endParaRPr lang="zh-CN" altLang="en-US" sz="24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1" name="标注: 弯曲线形(无边框) 20"/>
          <p:cNvSpPr/>
          <p:nvPr/>
        </p:nvSpPr>
        <p:spPr>
          <a:xfrm>
            <a:off x="8255635" y="3837305"/>
            <a:ext cx="3402330" cy="1713230"/>
          </a:xfrm>
          <a:prstGeom prst="callout2">
            <a:avLst>
              <a:gd name="adj1" fmla="val 18754"/>
              <a:gd name="adj2" fmla="val 186"/>
              <a:gd name="adj3" fmla="val 18750"/>
              <a:gd name="adj4" fmla="val -16667"/>
              <a:gd name="adj5" fmla="val 58302"/>
              <a:gd name="adj6" fmla="val -24916"/>
            </a:avLst>
          </a:prstGeom>
          <a:solidFill>
            <a:schemeClr val="bg1">
              <a:lumMod val="95000"/>
            </a:schemeClr>
          </a:solidFill>
          <a:ln>
            <a:solidFill>
              <a:srgbClr val="9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>
                <a:solidFill>
                  <a:schemeClr val="tx1"/>
                </a:solidFill>
              </a:rPr>
              <a:t>3. </a:t>
            </a:r>
            <a:r>
              <a:rPr lang="zh-CN" altLang="en-US" sz="2000" dirty="0">
                <a:solidFill>
                  <a:schemeClr val="tx1"/>
                </a:solidFill>
              </a:rPr>
              <a:t>这套提示（</a:t>
            </a:r>
            <a:r>
              <a:rPr lang="en-US" altLang="zh-CN" sz="2000" dirty="0">
                <a:solidFill>
                  <a:schemeClr val="tx1"/>
                </a:solidFill>
              </a:rPr>
              <a:t>prompt</a:t>
            </a:r>
            <a:r>
              <a:rPr lang="zh-CN" altLang="en-US" sz="2000" dirty="0">
                <a:solidFill>
                  <a:schemeClr val="tx1"/>
                </a:solidFill>
              </a:rPr>
              <a:t>）输入框架是否具有良好的扩展性，是否可以运用到不同的数据集上（非主要的）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标注: 弯曲线形(无边框) 21"/>
          <p:cNvSpPr/>
          <p:nvPr/>
        </p:nvSpPr>
        <p:spPr>
          <a:xfrm flipH="1">
            <a:off x="354330" y="1715770"/>
            <a:ext cx="4298950" cy="1713230"/>
          </a:xfrm>
          <a:prstGeom prst="callout2">
            <a:avLst>
              <a:gd name="adj1" fmla="val 102335"/>
              <a:gd name="adj2" fmla="val 14859"/>
              <a:gd name="adj3" fmla="val 150185"/>
              <a:gd name="adj4" fmla="val 15509"/>
              <a:gd name="adj5" fmla="val 171645"/>
              <a:gd name="adj6" fmla="val -2895"/>
            </a:avLst>
          </a:prstGeom>
          <a:solidFill>
            <a:schemeClr val="bg1">
              <a:lumMod val="95000"/>
            </a:schemeClr>
          </a:solidFill>
          <a:ln>
            <a:solidFill>
              <a:srgbClr val="9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tx1"/>
                </a:solidFill>
              </a:rPr>
              <a:t>1.</a:t>
            </a:r>
            <a:r>
              <a:rPr lang="zh-CN" altLang="en-US" sz="2400" dirty="0">
                <a:solidFill>
                  <a:schemeClr val="tx1"/>
                </a:solidFill>
              </a:rPr>
              <a:t>在信息充足，不需要考虑</a:t>
            </a:r>
            <a:r>
              <a:rPr lang="en-US" altLang="zh-CN" sz="2400" dirty="0">
                <a:solidFill>
                  <a:schemeClr val="tx1"/>
                </a:solidFill>
              </a:rPr>
              <a:t>tokens</a:t>
            </a:r>
            <a:r>
              <a:rPr lang="zh-CN" altLang="en-US" sz="2400" dirty="0">
                <a:solidFill>
                  <a:schemeClr val="tx1"/>
                </a:solidFill>
              </a:rPr>
              <a:t>数的情况下，以什么顺序将信息输入给</a:t>
            </a:r>
            <a:r>
              <a:rPr lang="en-US" altLang="zh-CN" sz="2400" dirty="0">
                <a:solidFill>
                  <a:schemeClr val="tx1"/>
                </a:solidFill>
              </a:rPr>
              <a:t>LLM</a:t>
            </a:r>
            <a:r>
              <a:rPr lang="zh-CN" altLang="en-US" sz="2400" dirty="0">
                <a:solidFill>
                  <a:schemeClr val="tx1"/>
                </a:solidFill>
              </a:rPr>
              <a:t>会得到最好的</a:t>
            </a:r>
            <a:r>
              <a:rPr lang="en-US" altLang="zh-CN" sz="2400" dirty="0">
                <a:solidFill>
                  <a:schemeClr val="tx1"/>
                </a:solidFill>
              </a:rPr>
              <a:t>debug</a:t>
            </a:r>
            <a:r>
              <a:rPr lang="zh-CN" altLang="en-US" sz="2400" dirty="0">
                <a:solidFill>
                  <a:schemeClr val="tx1"/>
                </a:solidFill>
              </a:rPr>
              <a:t>效果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 bldLvl="0" animBg="1"/>
      <p:bldP spid="21" grpId="0" bldLvl="0" animBg="1"/>
      <p:bldP spid="22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917524" y="3280119"/>
            <a:ext cx="704811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9B0000"/>
                </a:solidFill>
              </a:rPr>
              <a:t>0</a:t>
            </a:r>
            <a:r>
              <a:rPr lang="en-US" altLang="zh-CN" sz="4400" b="1" dirty="0">
                <a:solidFill>
                  <a:srgbClr val="9B0000"/>
                </a:solidFill>
                <a:cs typeface="Arial" panose="020B0604020202020204" pitchFamily="34" charset="0"/>
              </a:rPr>
              <a:t>3</a:t>
            </a:r>
            <a:r>
              <a:rPr lang="en-US" altLang="zh-CN" sz="4400" b="1" dirty="0">
                <a:solidFill>
                  <a:srgbClr val="9B0000"/>
                </a:solidFill>
              </a:rPr>
              <a:t>【</a:t>
            </a:r>
            <a:r>
              <a:rPr lang="zh-CN" altLang="en-US" sz="4400" b="1" dirty="0">
                <a:solidFill>
                  <a:srgbClr val="9B0000"/>
                </a:solidFill>
              </a:rPr>
              <a:t>具体的研究过程与实现</a:t>
            </a:r>
            <a:r>
              <a:rPr lang="en-US" altLang="zh-CN" sz="4400" b="1" dirty="0">
                <a:solidFill>
                  <a:srgbClr val="9B0000"/>
                </a:solidFill>
              </a:rPr>
              <a:t>】</a:t>
            </a:r>
            <a:endParaRPr lang="zh-CN" altLang="en-US" sz="4400" b="1" dirty="0">
              <a:solidFill>
                <a:srgbClr val="9B0000"/>
              </a:solidFill>
            </a:endParaRPr>
          </a:p>
        </p:txBody>
      </p:sp>
      <p:sp>
        <p:nvSpPr>
          <p:cNvPr id="16" name="任意多边形: 形状 15"/>
          <p:cNvSpPr/>
          <p:nvPr/>
        </p:nvSpPr>
        <p:spPr>
          <a:xfrm>
            <a:off x="1659617" y="1984522"/>
            <a:ext cx="645605" cy="823919"/>
          </a:xfrm>
          <a:custGeom>
            <a:avLst/>
            <a:gdLst>
              <a:gd name="connsiteX0" fmla="*/ 311426 w 488053"/>
              <a:gd name="connsiteY0" fmla="*/ 0 h 622852"/>
              <a:gd name="connsiteX1" fmla="*/ 485547 w 488053"/>
              <a:gd name="connsiteY1" fmla="*/ 53187 h 622852"/>
              <a:gd name="connsiteX2" fmla="*/ 488053 w 488053"/>
              <a:gd name="connsiteY2" fmla="*/ 55254 h 622852"/>
              <a:gd name="connsiteX3" fmla="*/ 444468 w 488053"/>
              <a:gd name="connsiteY3" fmla="*/ 91215 h 622852"/>
              <a:gd name="connsiteX4" fmla="*/ 353253 w 488053"/>
              <a:gd name="connsiteY4" fmla="*/ 311426 h 622852"/>
              <a:gd name="connsiteX5" fmla="*/ 444468 w 488053"/>
              <a:gd name="connsiteY5" fmla="*/ 531638 h 622852"/>
              <a:gd name="connsiteX6" fmla="*/ 488053 w 488053"/>
              <a:gd name="connsiteY6" fmla="*/ 567599 h 622852"/>
              <a:gd name="connsiteX7" fmla="*/ 485547 w 488053"/>
              <a:gd name="connsiteY7" fmla="*/ 569666 h 622852"/>
              <a:gd name="connsiteX8" fmla="*/ 311426 w 488053"/>
              <a:gd name="connsiteY8" fmla="*/ 622852 h 622852"/>
              <a:gd name="connsiteX9" fmla="*/ 0 w 488053"/>
              <a:gd name="connsiteY9" fmla="*/ 311426 h 622852"/>
              <a:gd name="connsiteX10" fmla="*/ 311426 w 488053"/>
              <a:gd name="connsiteY10" fmla="*/ 0 h 622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88053" h="622852">
                <a:moveTo>
                  <a:pt x="311426" y="0"/>
                </a:moveTo>
                <a:cubicBezTo>
                  <a:pt x="375925" y="0"/>
                  <a:pt x="435844" y="19607"/>
                  <a:pt x="485547" y="53187"/>
                </a:cubicBezTo>
                <a:lnTo>
                  <a:pt x="488053" y="55254"/>
                </a:lnTo>
                <a:lnTo>
                  <a:pt x="444468" y="91215"/>
                </a:lnTo>
                <a:cubicBezTo>
                  <a:pt x="388111" y="147572"/>
                  <a:pt x="353253" y="225428"/>
                  <a:pt x="353253" y="311426"/>
                </a:cubicBezTo>
                <a:cubicBezTo>
                  <a:pt x="353253" y="397424"/>
                  <a:pt x="388111" y="475281"/>
                  <a:pt x="444468" y="531638"/>
                </a:cubicBezTo>
                <a:lnTo>
                  <a:pt x="488053" y="567599"/>
                </a:lnTo>
                <a:lnTo>
                  <a:pt x="485547" y="569666"/>
                </a:lnTo>
                <a:cubicBezTo>
                  <a:pt x="435844" y="603245"/>
                  <a:pt x="375925" y="622852"/>
                  <a:pt x="311426" y="622852"/>
                </a:cubicBezTo>
                <a:cubicBezTo>
                  <a:pt x="139430" y="622852"/>
                  <a:pt x="0" y="483422"/>
                  <a:pt x="0" y="311426"/>
                </a:cubicBezTo>
                <a:cubicBezTo>
                  <a:pt x="0" y="139430"/>
                  <a:pt x="139430" y="0"/>
                  <a:pt x="311426" y="0"/>
                </a:cubicBezTo>
                <a:close/>
              </a:path>
            </a:pathLst>
          </a:custGeom>
          <a:solidFill>
            <a:srgbClr val="9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>
            <a:off x="2505408" y="1984522"/>
            <a:ext cx="624019" cy="823919"/>
          </a:xfrm>
          <a:custGeom>
            <a:avLst/>
            <a:gdLst>
              <a:gd name="connsiteX0" fmla="*/ 311426 w 471735"/>
              <a:gd name="connsiteY0" fmla="*/ 0 h 622852"/>
              <a:gd name="connsiteX1" fmla="*/ 432647 w 471735"/>
              <a:gd name="connsiteY1" fmla="*/ 24473 h 622852"/>
              <a:gd name="connsiteX2" fmla="*/ 471735 w 471735"/>
              <a:gd name="connsiteY2" fmla="*/ 45689 h 622852"/>
              <a:gd name="connsiteX3" fmla="*/ 457922 w 471735"/>
              <a:gd name="connsiteY3" fmla="*/ 53187 h 622852"/>
              <a:gd name="connsiteX4" fmla="*/ 320617 w 471735"/>
              <a:gd name="connsiteY4" fmla="*/ 311426 h 622852"/>
              <a:gd name="connsiteX5" fmla="*/ 457922 w 471735"/>
              <a:gd name="connsiteY5" fmla="*/ 569666 h 622852"/>
              <a:gd name="connsiteX6" fmla="*/ 471735 w 471735"/>
              <a:gd name="connsiteY6" fmla="*/ 577163 h 622852"/>
              <a:gd name="connsiteX7" fmla="*/ 432647 w 471735"/>
              <a:gd name="connsiteY7" fmla="*/ 598379 h 622852"/>
              <a:gd name="connsiteX8" fmla="*/ 311426 w 471735"/>
              <a:gd name="connsiteY8" fmla="*/ 622852 h 622852"/>
              <a:gd name="connsiteX9" fmla="*/ 0 w 471735"/>
              <a:gd name="connsiteY9" fmla="*/ 311426 h 622852"/>
              <a:gd name="connsiteX10" fmla="*/ 311426 w 471735"/>
              <a:gd name="connsiteY10" fmla="*/ 0 h 622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1735" h="622852">
                <a:moveTo>
                  <a:pt x="311426" y="0"/>
                </a:moveTo>
                <a:cubicBezTo>
                  <a:pt x="354425" y="0"/>
                  <a:pt x="395389" y="8714"/>
                  <a:pt x="432647" y="24473"/>
                </a:cubicBezTo>
                <a:lnTo>
                  <a:pt x="471735" y="45689"/>
                </a:lnTo>
                <a:lnTo>
                  <a:pt x="457922" y="53187"/>
                </a:lnTo>
                <a:cubicBezTo>
                  <a:pt x="375082" y="109152"/>
                  <a:pt x="320617" y="203929"/>
                  <a:pt x="320617" y="311426"/>
                </a:cubicBezTo>
                <a:cubicBezTo>
                  <a:pt x="320617" y="418924"/>
                  <a:pt x="375082" y="513700"/>
                  <a:pt x="457922" y="569666"/>
                </a:cubicBezTo>
                <a:lnTo>
                  <a:pt x="471735" y="577163"/>
                </a:lnTo>
                <a:lnTo>
                  <a:pt x="432647" y="598379"/>
                </a:lnTo>
                <a:cubicBezTo>
                  <a:pt x="395389" y="614138"/>
                  <a:pt x="354425" y="622852"/>
                  <a:pt x="311426" y="622852"/>
                </a:cubicBezTo>
                <a:cubicBezTo>
                  <a:pt x="139430" y="622852"/>
                  <a:pt x="0" y="483422"/>
                  <a:pt x="0" y="311426"/>
                </a:cubicBezTo>
                <a:cubicBezTo>
                  <a:pt x="0" y="139430"/>
                  <a:pt x="139430" y="0"/>
                  <a:pt x="311426" y="0"/>
                </a:cubicBezTo>
                <a:close/>
              </a:path>
            </a:pathLst>
          </a:custGeom>
          <a:solidFill>
            <a:srgbClr val="9B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>
            <a:off x="2094857" y="1984522"/>
            <a:ext cx="617939" cy="823919"/>
          </a:xfrm>
          <a:custGeom>
            <a:avLst/>
            <a:gdLst>
              <a:gd name="connsiteX0" fmla="*/ 311426 w 467139"/>
              <a:gd name="connsiteY0" fmla="*/ 0 h 622852"/>
              <a:gd name="connsiteX1" fmla="*/ 432647 w 467139"/>
              <a:gd name="connsiteY1" fmla="*/ 24473 h 622852"/>
              <a:gd name="connsiteX2" fmla="*/ 467139 w 467139"/>
              <a:gd name="connsiteY2" fmla="*/ 43195 h 622852"/>
              <a:gd name="connsiteX3" fmla="*/ 448731 w 467139"/>
              <a:gd name="connsiteY3" fmla="*/ 53187 h 622852"/>
              <a:gd name="connsiteX4" fmla="*/ 311426 w 467139"/>
              <a:gd name="connsiteY4" fmla="*/ 311426 h 622852"/>
              <a:gd name="connsiteX5" fmla="*/ 448731 w 467139"/>
              <a:gd name="connsiteY5" fmla="*/ 569665 h 622852"/>
              <a:gd name="connsiteX6" fmla="*/ 467139 w 467139"/>
              <a:gd name="connsiteY6" fmla="*/ 579657 h 622852"/>
              <a:gd name="connsiteX7" fmla="*/ 432647 w 467139"/>
              <a:gd name="connsiteY7" fmla="*/ 598379 h 622852"/>
              <a:gd name="connsiteX8" fmla="*/ 311426 w 467139"/>
              <a:gd name="connsiteY8" fmla="*/ 622852 h 622852"/>
              <a:gd name="connsiteX9" fmla="*/ 0 w 467139"/>
              <a:gd name="connsiteY9" fmla="*/ 311426 h 622852"/>
              <a:gd name="connsiteX10" fmla="*/ 311426 w 467139"/>
              <a:gd name="connsiteY10" fmla="*/ 0 h 622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7139" h="622852">
                <a:moveTo>
                  <a:pt x="311426" y="0"/>
                </a:moveTo>
                <a:cubicBezTo>
                  <a:pt x="354425" y="0"/>
                  <a:pt x="395389" y="8714"/>
                  <a:pt x="432647" y="24473"/>
                </a:cubicBezTo>
                <a:lnTo>
                  <a:pt x="467139" y="43195"/>
                </a:lnTo>
                <a:lnTo>
                  <a:pt x="448731" y="53187"/>
                </a:lnTo>
                <a:cubicBezTo>
                  <a:pt x="365891" y="109152"/>
                  <a:pt x="311426" y="203929"/>
                  <a:pt x="311426" y="311426"/>
                </a:cubicBezTo>
                <a:cubicBezTo>
                  <a:pt x="311426" y="418924"/>
                  <a:pt x="365891" y="513700"/>
                  <a:pt x="448731" y="569665"/>
                </a:cubicBezTo>
                <a:lnTo>
                  <a:pt x="467139" y="579657"/>
                </a:lnTo>
                <a:lnTo>
                  <a:pt x="432647" y="598379"/>
                </a:lnTo>
                <a:cubicBezTo>
                  <a:pt x="395389" y="614138"/>
                  <a:pt x="354425" y="622852"/>
                  <a:pt x="311426" y="622852"/>
                </a:cubicBezTo>
                <a:cubicBezTo>
                  <a:pt x="139430" y="622852"/>
                  <a:pt x="0" y="483422"/>
                  <a:pt x="0" y="311426"/>
                </a:cubicBezTo>
                <a:cubicBezTo>
                  <a:pt x="0" y="139430"/>
                  <a:pt x="139430" y="0"/>
                  <a:pt x="311426" y="0"/>
                </a:cubicBezTo>
                <a:close/>
              </a:path>
            </a:pathLst>
          </a:custGeom>
          <a:solidFill>
            <a:srgbClr val="9B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2917524" y="1983544"/>
            <a:ext cx="823919" cy="823919"/>
          </a:xfrm>
          <a:prstGeom prst="ellipse">
            <a:avLst/>
          </a:prstGeom>
          <a:solidFill>
            <a:srgbClr val="9B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5864087" y="5942060"/>
            <a:ext cx="6327913" cy="1"/>
          </a:xfrm>
          <a:prstGeom prst="line">
            <a:avLst/>
          </a:prstGeom>
          <a:ln w="76200">
            <a:solidFill>
              <a:srgbClr val="9B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21" grpId="0" animBg="1"/>
      <p:bldP spid="18" grpId="0" animBg="1"/>
      <p:bldP spid="19" grpId="0" animBg="1"/>
    </p:bldLst>
  </p:timing>
</p:sld>
</file>

<file path=ppt/tags/tag1.xml><?xml version="1.0" encoding="utf-8"?>
<p:tagLst xmlns:p="http://schemas.openxmlformats.org/presentationml/2006/main">
  <p:tag name="ISPRING_PRESENTATION_TITLE" val="北京大学毕业答辩论文开题报告PPT模板"/>
  <p:tag name="COMMONDATA" val="eyJoZGlkIjoiYThkMzk3NzM1NjI1NTg5NjFmNzQyY2UyOTg2MjEzNGMifQ==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0mlacnsd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7131</Words>
  <Application>WPS Office WWO_wpscloud_20250521212247-9dc636b224</Application>
  <PresentationFormat>宽屏</PresentationFormat>
  <Paragraphs>429</Paragraphs>
  <Slides>32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Arial</vt:lpstr>
      <vt:lpstr>宋体</vt:lpstr>
      <vt:lpstr>Wingdings</vt:lpstr>
      <vt:lpstr>幼圆</vt:lpstr>
      <vt:lpstr>汉仪书宋二KW</vt:lpstr>
      <vt:lpstr>兰米欣喜相逢</vt:lpstr>
      <vt:lpstr>等线</vt:lpstr>
      <vt:lpstr>汉仪中等线KW</vt:lpstr>
      <vt:lpstr>等线</vt:lpstr>
      <vt:lpstr>Kingsoft Confetti</vt:lpstr>
      <vt:lpstr>Noto Serif CJK SC</vt:lpstr>
      <vt:lpstr>微软雅黑</vt:lpstr>
      <vt:lpstr>汉仪旗黑KW 55S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北京大学毕业答辩论文开题报告PPT模板</dc:title>
  <dc:creator>QUESHUNAN </dc:creator>
  <cp:lastModifiedBy>淡写青春</cp:lastModifiedBy>
  <dcterms:created xsi:type="dcterms:W3CDTF">2025-05-27T03:51:11Z</dcterms:created>
  <dcterms:modified xsi:type="dcterms:W3CDTF">2025-05-27T03:51:11Z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398A8D3C4FE5D94FC6E92F686CC4F42F_41</vt:lpwstr>
  </property>
  <property fmtid="{D5CDD505-2E9C-101B-9397-08002B2CF9AE}" pid="3" name="KSOProductBuildVer">
    <vt:lpwstr>2052-12.9.0.21536</vt:lpwstr>
  </property>
  <property fmtid="{D5CDD505-2E9C-101B-9397-08002B2CF9AE}" pid="4" name="KSOTemplateUUID">
    <vt:lpwstr>v1.0_mb_bYSo8QTYScMNgcufMCuklQ==</vt:lpwstr>
  </property>
</Properties>
</file>